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6" r:id="rId2"/>
    <p:sldId id="1024" r:id="rId3"/>
    <p:sldId id="506" r:id="rId4"/>
    <p:sldId id="512" r:id="rId5"/>
    <p:sldId id="513" r:id="rId6"/>
    <p:sldId id="777" r:id="rId7"/>
    <p:sldId id="779" r:id="rId8"/>
    <p:sldId id="943" r:id="rId9"/>
    <p:sldId id="778" r:id="rId10"/>
    <p:sldId id="780" r:id="rId11"/>
    <p:sldId id="790" r:id="rId12"/>
    <p:sldId id="781" r:id="rId13"/>
    <p:sldId id="870" r:id="rId14"/>
    <p:sldId id="828" r:id="rId15"/>
    <p:sldId id="783" r:id="rId16"/>
    <p:sldId id="827" r:id="rId17"/>
    <p:sldId id="793" r:id="rId18"/>
    <p:sldId id="797" r:id="rId19"/>
    <p:sldId id="1023" r:id="rId20"/>
    <p:sldId id="831" r:id="rId21"/>
    <p:sldId id="772" r:id="rId22"/>
    <p:sldId id="773" r:id="rId23"/>
    <p:sldId id="786" r:id="rId24"/>
    <p:sldId id="787" r:id="rId25"/>
    <p:sldId id="1004" r:id="rId26"/>
    <p:sldId id="933" r:id="rId27"/>
    <p:sldId id="791" r:id="rId28"/>
    <p:sldId id="792" r:id="rId29"/>
    <p:sldId id="802" r:id="rId30"/>
    <p:sldId id="803" r:id="rId31"/>
    <p:sldId id="804" r:id="rId32"/>
    <p:sldId id="806" r:id="rId33"/>
    <p:sldId id="805" r:id="rId34"/>
    <p:sldId id="983" r:id="rId35"/>
    <p:sldId id="1017" r:id="rId36"/>
    <p:sldId id="1015" r:id="rId37"/>
    <p:sldId id="1016" r:id="rId38"/>
    <p:sldId id="984" r:id="rId39"/>
    <p:sldId id="812" r:id="rId40"/>
    <p:sldId id="789" r:id="rId41"/>
    <p:sldId id="981" r:id="rId42"/>
    <p:sldId id="982" r:id="rId43"/>
    <p:sldId id="987" r:id="rId44"/>
    <p:sldId id="988" r:id="rId45"/>
    <p:sldId id="1022" r:id="rId46"/>
    <p:sldId id="976" r:id="rId47"/>
    <p:sldId id="989" r:id="rId48"/>
    <p:sldId id="998" r:id="rId49"/>
    <p:sldId id="986" r:id="rId50"/>
    <p:sldId id="991" r:id="rId51"/>
    <p:sldId id="985" r:id="rId52"/>
    <p:sldId id="978" r:id="rId53"/>
    <p:sldId id="977" r:id="rId54"/>
    <p:sldId id="997" r:id="rId55"/>
    <p:sldId id="979" r:id="rId56"/>
    <p:sldId id="980" r:id="rId57"/>
    <p:sldId id="995" r:id="rId58"/>
    <p:sldId id="996" r:id="rId59"/>
    <p:sldId id="973" r:id="rId60"/>
    <p:sldId id="1005" r:id="rId61"/>
    <p:sldId id="999" r:id="rId62"/>
    <p:sldId id="974" r:id="rId63"/>
    <p:sldId id="993" r:id="rId64"/>
    <p:sldId id="994" r:id="rId65"/>
    <p:sldId id="1019" r:id="rId66"/>
    <p:sldId id="1011" r:id="rId67"/>
    <p:sldId id="1020" r:id="rId68"/>
    <p:sldId id="1021" r:id="rId69"/>
    <p:sldId id="1013" r:id="rId70"/>
    <p:sldId id="965" r:id="rId71"/>
    <p:sldId id="1018" r:id="rId72"/>
    <p:sldId id="1008" r:id="rId73"/>
    <p:sldId id="966" r:id="rId74"/>
    <p:sldId id="1000" r:id="rId75"/>
    <p:sldId id="1001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" id="{3B47674B-61A2-49D9-A5F0-13F86B24E8DC}">
          <p14:sldIdLst>
            <p14:sldId id="256"/>
            <p14:sldId id="1024"/>
            <p14:sldId id="506"/>
          </p14:sldIdLst>
        </p14:section>
        <p14:section name="1: Container Overview" id="{0421352D-103F-4B42-894E-FDE429EA90B0}">
          <p14:sldIdLst>
            <p14:sldId id="512"/>
            <p14:sldId id="513"/>
            <p14:sldId id="777"/>
            <p14:sldId id="779"/>
            <p14:sldId id="943"/>
            <p14:sldId id="778"/>
            <p14:sldId id="780"/>
            <p14:sldId id="790"/>
            <p14:sldId id="781"/>
            <p14:sldId id="870"/>
            <p14:sldId id="828"/>
            <p14:sldId id="783"/>
            <p14:sldId id="827"/>
            <p14:sldId id="793"/>
            <p14:sldId id="797"/>
            <p14:sldId id="1023"/>
            <p14:sldId id="831"/>
            <p14:sldId id="772"/>
            <p14:sldId id="773"/>
          </p14:sldIdLst>
        </p14:section>
        <p14:section name="2. Container Basics" id="{413A2F0E-0A56-403E-90E3-81DDD720E238}">
          <p14:sldIdLst>
            <p14:sldId id="786"/>
            <p14:sldId id="787"/>
            <p14:sldId id="1004"/>
            <p14:sldId id="933"/>
            <p14:sldId id="791"/>
            <p14:sldId id="792"/>
            <p14:sldId id="802"/>
            <p14:sldId id="803"/>
            <p14:sldId id="804"/>
            <p14:sldId id="806"/>
            <p14:sldId id="805"/>
            <p14:sldId id="983"/>
            <p14:sldId id="1017"/>
            <p14:sldId id="1015"/>
            <p14:sldId id="1016"/>
            <p14:sldId id="984"/>
            <p14:sldId id="812"/>
            <p14:sldId id="789"/>
          </p14:sldIdLst>
        </p14:section>
        <p14:section name="3. Controlling Containers" id="{F013E195-1151-4FE3-8C05-8B4EB0C2B5DE}">
          <p14:sldIdLst>
            <p14:sldId id="981"/>
            <p14:sldId id="982"/>
            <p14:sldId id="987"/>
            <p14:sldId id="988"/>
            <p14:sldId id="1022"/>
            <p14:sldId id="976"/>
            <p14:sldId id="989"/>
            <p14:sldId id="998"/>
            <p14:sldId id="986"/>
            <p14:sldId id="991"/>
            <p14:sldId id="985"/>
            <p14:sldId id="978"/>
            <p14:sldId id="977"/>
            <p14:sldId id="997"/>
            <p14:sldId id="979"/>
            <p14:sldId id="980"/>
          </p14:sldIdLst>
        </p14:section>
        <p14:section name="4. Advanced Container Operations" id="{CB66AFE4-B7D4-46ED-8D21-B49B0914D4C0}">
          <p14:sldIdLst>
            <p14:sldId id="995"/>
            <p14:sldId id="996"/>
            <p14:sldId id="973"/>
            <p14:sldId id="1005"/>
            <p14:sldId id="999"/>
            <p14:sldId id="974"/>
            <p14:sldId id="993"/>
            <p14:sldId id="994"/>
            <p14:sldId id="1019"/>
            <p14:sldId id="1011"/>
            <p14:sldId id="1020"/>
            <p14:sldId id="1021"/>
            <p14:sldId id="1013"/>
            <p14:sldId id="965"/>
            <p14:sldId id="1018"/>
            <p14:sldId id="1008"/>
            <p14:sldId id="966"/>
            <p14:sldId id="1000"/>
            <p14:sldId id="10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4F6"/>
    <a:srgbClr val="2174FB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 autoAdjust="0"/>
    <p:restoredTop sz="93646" autoAdjust="0"/>
  </p:normalViewPr>
  <p:slideViewPr>
    <p:cSldViewPr>
      <p:cViewPr>
        <p:scale>
          <a:sx n="95" d="100"/>
          <a:sy n="95" d="100"/>
        </p:scale>
        <p:origin x="2312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7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58"/>
    </p:cViewPr>
  </p:sorterViewPr>
  <p:notesViewPr>
    <p:cSldViewPr>
      <p:cViewPr varScale="1">
        <p:scale>
          <a:sx n="84" d="100"/>
          <a:sy n="84" d="100"/>
        </p:scale>
        <p:origin x="36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42.xml"/><Relationship Id="rId12" Type="http://schemas.openxmlformats.org/officeDocument/2006/relationships/slide" Target="slides/slide56.xml"/><Relationship Id="rId13" Type="http://schemas.openxmlformats.org/officeDocument/2006/relationships/slide" Target="slides/slide57.xml"/><Relationship Id="rId14" Type="http://schemas.openxmlformats.org/officeDocument/2006/relationships/slide" Target="slides/slide58.xml"/><Relationship Id="rId15" Type="http://schemas.openxmlformats.org/officeDocument/2006/relationships/slide" Target="slides/slide75.xml"/><Relationship Id="rId1" Type="http://schemas.openxmlformats.org/officeDocument/2006/relationships/slide" Target="slides/slide1.xml"/><Relationship Id="rId2" Type="http://schemas.openxmlformats.org/officeDocument/2006/relationships/slide" Target="slides/slide3.xml"/><Relationship Id="rId3" Type="http://schemas.openxmlformats.org/officeDocument/2006/relationships/slide" Target="slides/slide4.xml"/><Relationship Id="rId4" Type="http://schemas.openxmlformats.org/officeDocument/2006/relationships/slide" Target="slides/slide5.xml"/><Relationship Id="rId5" Type="http://schemas.openxmlformats.org/officeDocument/2006/relationships/slide" Target="slides/slide21.xml"/><Relationship Id="rId6" Type="http://schemas.openxmlformats.org/officeDocument/2006/relationships/slide" Target="slides/slide22.xml"/><Relationship Id="rId7" Type="http://schemas.openxmlformats.org/officeDocument/2006/relationships/slide" Target="slides/slide23.xml"/><Relationship Id="rId8" Type="http://schemas.openxmlformats.org/officeDocument/2006/relationships/slide" Target="slides/slide24.xml"/><Relationship Id="rId9" Type="http://schemas.openxmlformats.org/officeDocument/2006/relationships/slide" Target="slides/slide40.xml"/><Relationship Id="rId10" Type="http://schemas.openxmlformats.org/officeDocument/2006/relationships/slide" Target="slides/slide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CAA5-0DE5-46A4-8E94-F5F50AD1781B}" type="datetimeFigureOut">
              <a:rPr lang="en-US" smtClean="0"/>
              <a:pPr/>
              <a:t>11/5/16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24548-D917-478E-B5F8-24D5AE7A4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3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24548-D917-478E-B5F8-24D5AE7A4FD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7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24548-D917-478E-B5F8-24D5AE7A4FD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66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24548-D917-478E-B5F8-24D5AE7A4FD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24548-D917-478E-B5F8-24D5AE7A4FD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53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27EA-6E4A-4C34-BE89-D9FA967542F4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2670-8CF5-41A2-886E-A2BBCF4DFCE8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D10E6-A36A-4B0C-BED7-D055673A35A4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6F2-5545-471C-97F0-42DE1083C059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3789-47FE-47F9-8D35-F7A3C03304EA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5102-9AB8-4644-8D05-A6B58A96E12C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56CF-36E6-44C5-B996-A1EBC84C8C01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B15F-923E-458E-8D2E-7F10267C3C42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BE281-230E-4839-B6CB-DFFAA0EED624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77BD-914C-4979-83CA-97955452E3B3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35FA-4479-4573-8B1B-C2F46CD33DB9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AD8D4B1-D8EA-49C3-A07E-25901A00FDCF}" type="datetime1">
              <a:rPr lang="en-US" smtClean="0"/>
              <a:pPr/>
              <a:t>11/5/16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F131D0A-6774-4124-AA4A-EC1B6F1EDC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lkml.iu.edu/hypermail/linux/kernel/1603.2/02433.html" TargetMode="External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kml.iu.edu/hypermail/linux/kernel/1603.2/02432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Foundation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467600" cy="1144632"/>
          </a:xfrm>
        </p:spPr>
        <p:txBody>
          <a:bodyPr/>
          <a:lstStyle/>
          <a:p>
            <a:r>
              <a:rPr lang="en-US" dirty="0" smtClean="0"/>
              <a:t>An in depth introduction to Docker and Containers</a:t>
            </a:r>
            <a:endParaRPr lang="en-US" dirty="0"/>
          </a:p>
        </p:txBody>
      </p: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2743200" cy="5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7717"/>
            <a:ext cx="7315200" cy="959084"/>
          </a:xfrm>
        </p:spPr>
        <p:txBody>
          <a:bodyPr/>
          <a:lstStyle/>
          <a:p>
            <a:r>
              <a:rPr lang="en-US" dirty="0" smtClean="0"/>
              <a:t>VMs, why do I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71836"/>
            <a:ext cx="4423603" cy="543924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VM’s allow new machine instances to be deployed in real time (seconds-minutes)</a:t>
            </a:r>
          </a:p>
          <a:p>
            <a:pPr lvl="1"/>
            <a:r>
              <a:rPr lang="en-US" dirty="0" smtClean="0"/>
              <a:t>Not months, as is typical with physical server purchase/deploy cycles</a:t>
            </a:r>
          </a:p>
          <a:p>
            <a:r>
              <a:rPr lang="en-US" dirty="0" smtClean="0"/>
              <a:t>VM’s enable migration and elasticity</a:t>
            </a:r>
          </a:p>
          <a:p>
            <a:pPr lvl="1"/>
            <a:r>
              <a:rPr lang="en-US" dirty="0" smtClean="0"/>
              <a:t>Machines can be created, moved and deleted rapidly</a:t>
            </a:r>
          </a:p>
          <a:p>
            <a:r>
              <a:rPr lang="en-US" dirty="0" smtClean="0"/>
              <a:t>VM’s allow physical resources to be fully utilized</a:t>
            </a:r>
          </a:p>
          <a:p>
            <a:pPr lvl="1"/>
            <a:r>
              <a:rPr lang="en-US" dirty="0" smtClean="0"/>
              <a:t>Physical CPU/RAM use can be maximized without mixing logical machine roles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Increased server density</a:t>
            </a:r>
          </a:p>
          <a:p>
            <a:r>
              <a:rPr lang="en-US" dirty="0" smtClean="0"/>
              <a:t>VM’s enable repeatable static system environments to be used for development, testing and deployment</a:t>
            </a:r>
          </a:p>
          <a:p>
            <a:pPr lvl="1"/>
            <a:r>
              <a:rPr lang="en-US" dirty="0" smtClean="0"/>
              <a:t>The same machine can be launched by </a:t>
            </a:r>
            <a:br>
              <a:rPr lang="en-US" dirty="0" smtClean="0"/>
            </a:br>
            <a:r>
              <a:rPr lang="en-US" dirty="0" smtClean="0"/>
              <a:t>Vagrant, </a:t>
            </a:r>
            <a:r>
              <a:rPr lang="en-US" dirty="0" err="1" smtClean="0"/>
              <a:t>OpenStack</a:t>
            </a:r>
            <a:r>
              <a:rPr lang="en-US" dirty="0" smtClean="0"/>
              <a:t>, Amazon EC2, </a:t>
            </a:r>
            <a:br>
              <a:rPr lang="en-US" dirty="0" smtClean="0"/>
            </a:br>
            <a:r>
              <a:rPr lang="en-US" dirty="0" smtClean="0"/>
              <a:t>Microsoft Azure, Google Cloud, etc.</a:t>
            </a:r>
          </a:p>
          <a:p>
            <a:r>
              <a:rPr lang="en-US" dirty="0" smtClean="0"/>
              <a:t>VM’s enable cloud computing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Pay as you go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Self service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4291" y="1271836"/>
            <a:ext cx="4361051" cy="9233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err="1" smtClean="0"/>
              <a:t>IaaS</a:t>
            </a:r>
            <a:endParaRPr lang="en-US" sz="5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91" y="2363848"/>
            <a:ext cx="4361051" cy="1903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3471" y="3429000"/>
            <a:ext cx="98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2013 Gartner Group study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cisco.com/c/dam/en/us/solutions/collateral/service-provider/global-cloud-index-gci/Cloud_Index_White_Paper.doc/_jcr_content/renditions/Cloud_Index_White_Paper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03" y="4419600"/>
            <a:ext cx="4333139" cy="22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6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The killer feature of Docker: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Reliable deployment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95400" y="5486400"/>
            <a:ext cx="601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Containers include their own dependencies, isolated from the underlying operating system and other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070209" y="4393907"/>
            <a:ext cx="838200" cy="130856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100" dirty="0" smtClean="0"/>
              <a:t>Container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336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Containers, </a:t>
            </a:r>
            <a:br>
              <a:rPr lang="en-US" dirty="0" smtClean="0"/>
            </a:br>
            <a:r>
              <a:rPr lang="en-US" dirty="0" smtClean="0"/>
              <a:t>why do I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447799"/>
            <a:ext cx="6505314" cy="520445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Containers provide a static application runtime environment creating reliable deployments</a:t>
            </a:r>
          </a:p>
          <a:p>
            <a:pPr lvl="1"/>
            <a:r>
              <a:rPr lang="en-US" dirty="0" smtClean="0"/>
              <a:t>Fundamentally changes the approach to operations</a:t>
            </a:r>
          </a:p>
          <a:p>
            <a:pPr lvl="1"/>
            <a:r>
              <a:rPr lang="en-US" dirty="0" smtClean="0"/>
              <a:t>Removes an entire class of extremely complex operational problems</a:t>
            </a:r>
          </a:p>
          <a:p>
            <a:endParaRPr lang="en-US" dirty="0"/>
          </a:p>
          <a:p>
            <a:r>
              <a:rPr lang="en-US" sz="1800" dirty="0" smtClean="0"/>
              <a:t>VMs are typically used to host </a:t>
            </a:r>
            <a:r>
              <a:rPr lang="en-US" sz="1800" u="sng" dirty="0" smtClean="0"/>
              <a:t>infrastructure roles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(e.g. Web Server, Application Server, Database Server, …)</a:t>
            </a:r>
          </a:p>
          <a:p>
            <a:pPr lvl="1"/>
            <a:r>
              <a:rPr lang="en-US" sz="1600" dirty="0" smtClean="0"/>
              <a:t>Applications running on such systems can have complex interactions with system services and other applications</a:t>
            </a:r>
          </a:p>
          <a:p>
            <a:pPr lvl="1"/>
            <a:r>
              <a:rPr lang="en-US" sz="1600" dirty="0" smtClean="0"/>
              <a:t>This complexity makes it difficult to guarantee identical </a:t>
            </a:r>
            <a:r>
              <a:rPr lang="en-US" sz="1600" dirty="0" err="1" smtClean="0"/>
              <a:t>dev</a:t>
            </a:r>
            <a:r>
              <a:rPr lang="en-US" sz="1600" dirty="0" smtClean="0"/>
              <a:t>/test/prod environments, making application deployment complex and error prone</a:t>
            </a:r>
          </a:p>
          <a:p>
            <a:r>
              <a:rPr lang="en-US" sz="1800" dirty="0" smtClean="0"/>
              <a:t>Containers create a new layer of abstraction at the operating system level for </a:t>
            </a:r>
            <a:r>
              <a:rPr lang="en-US" sz="1800" u="sng" dirty="0" smtClean="0"/>
              <a:t>application roles</a:t>
            </a:r>
            <a:r>
              <a:rPr lang="en-US" sz="1800" dirty="0" smtClean="0"/>
              <a:t> (web server, logging system, security tools, monitoring software, etc.)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</a:rPr>
              <a:t>Isolation</a:t>
            </a:r>
          </a:p>
          <a:p>
            <a:pPr lvl="2"/>
            <a:r>
              <a:rPr lang="en-US" sz="1400" dirty="0" smtClean="0"/>
              <a:t>Allows multiple containerized applications to run on the same VM 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</a:rPr>
              <a:t>Encapsulation</a:t>
            </a:r>
          </a:p>
          <a:p>
            <a:pPr lvl="2"/>
            <a:r>
              <a:rPr lang="en-US" sz="1400" dirty="0" smtClean="0"/>
              <a:t>Each container is encapsulated with its own </a:t>
            </a:r>
            <a:br>
              <a:rPr lang="en-US" sz="1400" dirty="0" smtClean="0"/>
            </a:br>
            <a:r>
              <a:rPr lang="en-US" sz="1400" dirty="0" smtClean="0"/>
              <a:t>unique dependencies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</a:rPr>
              <a:t>Portability </a:t>
            </a:r>
          </a:p>
          <a:p>
            <a:pPr lvl="2"/>
            <a:r>
              <a:rPr lang="en-US" sz="1400" dirty="0" smtClean="0"/>
              <a:t>Repeatable deployment across </a:t>
            </a:r>
            <a:br>
              <a:rPr lang="en-US" sz="1400" dirty="0" smtClean="0"/>
            </a:br>
            <a:r>
              <a:rPr lang="en-US" sz="1400" dirty="0" err="1" smtClean="0"/>
              <a:t>dev</a:t>
            </a:r>
            <a:r>
              <a:rPr lang="en-US" sz="1400" dirty="0" smtClean="0"/>
              <a:t>/test/prod environments and clouds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10400" y="3569298"/>
            <a:ext cx="1905000" cy="4108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10400" y="6285910"/>
            <a:ext cx="1905000" cy="36634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93622" y="4393907"/>
            <a:ext cx="838200" cy="130856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100" dirty="0" smtClean="0"/>
              <a:t>Container</a:t>
            </a:r>
          </a:p>
        </p:txBody>
      </p:sp>
      <p:sp>
        <p:nvSpPr>
          <p:cNvPr id="12" name="Oval 11"/>
          <p:cNvSpPr/>
          <p:nvPr/>
        </p:nvSpPr>
        <p:spPr>
          <a:xfrm>
            <a:off x="8184509" y="4470102"/>
            <a:ext cx="609600" cy="609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App B</a:t>
            </a:r>
            <a:endParaRPr lang="en-US" sz="1050" dirty="0"/>
          </a:p>
        </p:txBody>
      </p:sp>
      <p:sp>
        <p:nvSpPr>
          <p:cNvPr id="13" name="Rectangle 12"/>
          <p:cNvSpPr/>
          <p:nvPr/>
        </p:nvSpPr>
        <p:spPr>
          <a:xfrm>
            <a:off x="7010400" y="2461097"/>
            <a:ext cx="1905000" cy="10231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Lib.1</a:t>
            </a:r>
          </a:p>
          <a:p>
            <a:pPr algn="ctr"/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95020" y="5813300"/>
            <a:ext cx="1905000" cy="381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107922" y="4470102"/>
            <a:ext cx="609600" cy="609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App A</a:t>
            </a:r>
            <a:endParaRPr lang="en-US" sz="1050" dirty="0"/>
          </a:p>
        </p:txBody>
      </p:sp>
      <p:sp>
        <p:nvSpPr>
          <p:cNvPr id="17" name="Oval 16"/>
          <p:cNvSpPr/>
          <p:nvPr/>
        </p:nvSpPr>
        <p:spPr>
          <a:xfrm>
            <a:off x="8184509" y="1763490"/>
            <a:ext cx="609600" cy="609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App B</a:t>
            </a:r>
            <a:endParaRPr lang="en-US" sz="1050" dirty="0"/>
          </a:p>
        </p:txBody>
      </p:sp>
      <p:sp>
        <p:nvSpPr>
          <p:cNvPr id="18" name="Oval 17"/>
          <p:cNvSpPr/>
          <p:nvPr/>
        </p:nvSpPr>
        <p:spPr>
          <a:xfrm>
            <a:off x="7107922" y="1763490"/>
            <a:ext cx="609600" cy="609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App A</a:t>
            </a:r>
            <a:endParaRPr lang="en-US" sz="105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070209" y="1610187"/>
            <a:ext cx="845191" cy="8509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070209" y="1577974"/>
            <a:ext cx="829811" cy="8312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467600" y="2683565"/>
            <a:ext cx="914400" cy="2883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18" idx="4"/>
          </p:cNvCxnSpPr>
          <p:nvPr/>
        </p:nvCxnSpPr>
        <p:spPr>
          <a:xfrm>
            <a:off x="7412722" y="2373090"/>
            <a:ext cx="54878" cy="310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8381301" y="2350152"/>
            <a:ext cx="108009" cy="33341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5800" y="5702470"/>
            <a:ext cx="2057400" cy="9233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P</a:t>
            </a:r>
            <a:r>
              <a:rPr lang="en-US" sz="5400" dirty="0" err="1" smtClean="0"/>
              <a:t>aaS</a:t>
            </a:r>
            <a:endParaRPr lang="en-US" sz="5400" dirty="0"/>
          </a:p>
        </p:txBody>
      </p:sp>
      <p:sp>
        <p:nvSpPr>
          <p:cNvPr id="23" name="Rectangle 22"/>
          <p:cNvSpPr/>
          <p:nvPr/>
        </p:nvSpPr>
        <p:spPr>
          <a:xfrm>
            <a:off x="7166958" y="5161913"/>
            <a:ext cx="533400" cy="220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Lib.1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18414" y="5155897"/>
            <a:ext cx="533400" cy="220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Lib.2</a:t>
            </a:r>
          </a:p>
        </p:txBody>
      </p:sp>
    </p:spTree>
    <p:extLst>
      <p:ext uri="{BB962C8B-B14F-4D97-AF65-F5344CB8AC3E}">
        <p14:creationId xmlns:p14="http://schemas.microsoft.com/office/powerpoint/2010/main" val="302967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809411"/>
            <a:ext cx="7315200" cy="1154097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7401"/>
            <a:ext cx="7696200" cy="42519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Containers can encapsulate:</a:t>
            </a:r>
          </a:p>
          <a:p>
            <a:pPr lvl="1"/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System Dependencies</a:t>
            </a:r>
          </a:p>
          <a:p>
            <a:pPr lvl="1"/>
            <a:r>
              <a:rPr lang="en-US" dirty="0" smtClean="0"/>
              <a:t>Packaging</a:t>
            </a:r>
          </a:p>
          <a:p>
            <a:pPr lvl="1"/>
            <a:r>
              <a:rPr lang="en-US" dirty="0" smtClean="0"/>
              <a:t>Linux Distributions</a:t>
            </a:r>
          </a:p>
          <a:p>
            <a:pPr lvl="1"/>
            <a:r>
              <a:rPr lang="en-US" dirty="0" smtClean="0"/>
              <a:t>Environment Variables</a:t>
            </a:r>
          </a:p>
          <a:p>
            <a:r>
              <a:rPr lang="en-US" dirty="0" smtClean="0"/>
              <a:t>Everything needed by an application can be packaged within the application’s container</a:t>
            </a:r>
          </a:p>
          <a:p>
            <a:r>
              <a:rPr lang="en-US" dirty="0" smtClean="0"/>
              <a:t>We can ignore where and how the container runs</a:t>
            </a:r>
          </a:p>
          <a:p>
            <a:pPr lvl="1"/>
            <a:r>
              <a:rPr lang="en-US" dirty="0" smtClean="0"/>
              <a:t>The container’s internals do not interact with external aspects of the environment, removing an entire class of deployment problems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 descr="https://cgcookie.com/app/uploads/2013/09/Contain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1" y="1828800"/>
            <a:ext cx="3850852" cy="216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914400"/>
            <a:ext cx="8305800" cy="1154097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The second killer feature of Docker: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7620000" cy="407292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Efficiency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Time to Launch</a:t>
            </a:r>
            <a:endParaRPr lang="en-US" sz="2400" dirty="0"/>
          </a:p>
          <a:p>
            <a:r>
              <a:rPr lang="en-US" sz="2400" dirty="0" smtClean="0"/>
              <a:t> 	Server Density</a:t>
            </a:r>
          </a:p>
          <a:p>
            <a:r>
              <a:rPr lang="en-US" sz="2400" dirty="0"/>
              <a:t> 	</a:t>
            </a:r>
            <a:r>
              <a:rPr lang="en-US" sz="2400" dirty="0" smtClean="0"/>
              <a:t>Performance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1" y="4648200"/>
            <a:ext cx="7797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Containers can be launched and shutdown at the speed of a process and can directly use/share system resources; typically 1/10</a:t>
            </a:r>
            <a:r>
              <a:rPr lang="en-US" baseline="30000" dirty="0" smtClean="0"/>
              <a:t>th</a:t>
            </a:r>
            <a:r>
              <a:rPr lang="en-US" dirty="0" smtClean="0"/>
              <a:t> to 1/100</a:t>
            </a:r>
            <a:r>
              <a:rPr lang="en-US" baseline="30000" dirty="0" smtClean="0"/>
              <a:t>th</a:t>
            </a:r>
            <a:r>
              <a:rPr lang="en-US" dirty="0" smtClean="0"/>
              <a:t> the size of the equivalent application packaged within a VM, increasing server density; containers offer the opportunity for isolation with the performance of bare metal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8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3713"/>
            <a:ext cx="7315200" cy="718377"/>
          </a:xfrm>
        </p:spPr>
        <p:txBody>
          <a:bodyPr/>
          <a:lstStyle/>
          <a:p>
            <a:r>
              <a:rPr lang="en-US" dirty="0" smtClean="0"/>
              <a:t>Scaling Events &amp; Restart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87171"/>
            <a:ext cx="6400800" cy="534729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Containers can be started and stopped in milliseconds</a:t>
            </a:r>
          </a:p>
          <a:p>
            <a:pPr lvl="1"/>
            <a:r>
              <a:rPr lang="en-US" dirty="0" smtClean="0"/>
              <a:t>Timing like running a program, </a:t>
            </a:r>
            <a:br>
              <a:rPr lang="en-US" dirty="0" smtClean="0"/>
            </a:br>
            <a:r>
              <a:rPr lang="en-US" dirty="0" smtClean="0"/>
              <a:t>because it is running a program</a:t>
            </a:r>
          </a:p>
          <a:p>
            <a:pPr lvl="2"/>
            <a:r>
              <a:rPr lang="en-US" dirty="0" smtClean="0"/>
              <a:t>Run container (dependencies built in)</a:t>
            </a:r>
          </a:p>
          <a:p>
            <a:r>
              <a:rPr lang="en-US" dirty="0" smtClean="0"/>
              <a:t>VMs are started and stopped in </a:t>
            </a:r>
            <a:br>
              <a:rPr lang="en-US" dirty="0" smtClean="0"/>
            </a:br>
            <a:r>
              <a:rPr lang="en-US" dirty="0" smtClean="0"/>
              <a:t>seconds/minutes</a:t>
            </a:r>
          </a:p>
          <a:p>
            <a:pPr lvl="1"/>
            <a:r>
              <a:rPr lang="en-US" dirty="0" smtClean="0"/>
              <a:t>Timing like booting a computer because </a:t>
            </a:r>
            <a:br>
              <a:rPr lang="en-US" dirty="0" smtClean="0"/>
            </a:br>
            <a:r>
              <a:rPr lang="en-US" dirty="0" smtClean="0"/>
              <a:t>it is booting a computer</a:t>
            </a:r>
          </a:p>
          <a:p>
            <a:pPr lvl="2"/>
            <a:r>
              <a:rPr lang="en-US" dirty="0" err="1" smtClean="0"/>
              <a:t>Bootloader</a:t>
            </a:r>
            <a:endParaRPr lang="en-US" dirty="0" smtClean="0"/>
          </a:p>
          <a:p>
            <a:pPr lvl="2"/>
            <a:r>
              <a:rPr lang="en-US" dirty="0" smtClean="0"/>
              <a:t>OS start</a:t>
            </a:r>
          </a:p>
          <a:p>
            <a:pPr lvl="2"/>
            <a:r>
              <a:rPr lang="en-US" dirty="0" smtClean="0"/>
              <a:t>Service start</a:t>
            </a:r>
          </a:p>
          <a:p>
            <a:pPr lvl="2"/>
            <a:r>
              <a:rPr lang="en-US" dirty="0" smtClean="0"/>
              <a:t>CM run (puppet/chef/</a:t>
            </a:r>
            <a:r>
              <a:rPr lang="en-US" dirty="0" err="1" smtClean="0"/>
              <a:t>ansible</a:t>
            </a:r>
            <a:r>
              <a:rPr lang="en-US" dirty="0" smtClean="0"/>
              <a:t>/salt etc.)</a:t>
            </a:r>
          </a:p>
          <a:p>
            <a:pPr lvl="3"/>
            <a:r>
              <a:rPr lang="en-US" dirty="0" smtClean="0"/>
              <a:t>Downloading packages</a:t>
            </a:r>
          </a:p>
          <a:p>
            <a:pPr lvl="2"/>
            <a:r>
              <a:rPr lang="en-US" dirty="0" smtClean="0"/>
              <a:t>Application start</a:t>
            </a:r>
          </a:p>
          <a:p>
            <a:r>
              <a:rPr lang="en-US" dirty="0" smtClean="0"/>
              <a:t>Container based applications can </a:t>
            </a:r>
            <a:br>
              <a:rPr lang="en-US" dirty="0" smtClean="0"/>
            </a:br>
            <a:r>
              <a:rPr lang="en-US" dirty="0" smtClean="0"/>
              <a:t>be scaled in/out quickly</a:t>
            </a:r>
          </a:p>
          <a:p>
            <a:pPr lvl="1"/>
            <a:r>
              <a:rPr lang="en-US" dirty="0" smtClean="0"/>
              <a:t>But you must have a cluster to scale </a:t>
            </a:r>
            <a:br>
              <a:rPr lang="en-US" dirty="0" smtClean="0"/>
            </a:br>
            <a:r>
              <a:rPr lang="en-US" dirty="0" smtClean="0"/>
              <a:t>them on!</a:t>
            </a:r>
          </a:p>
          <a:p>
            <a:r>
              <a:rPr lang="en-US" dirty="0" smtClean="0"/>
              <a:t>Failed services within a container </a:t>
            </a:r>
            <a:br>
              <a:rPr lang="en-US" dirty="0" smtClean="0"/>
            </a:br>
            <a:r>
              <a:rPr lang="en-US" dirty="0" smtClean="0"/>
              <a:t>can be restarted quickly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8" name="Picture 2" descr="The number of Compute virtual servers can be automatically increased or decreased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9" r="12587"/>
          <a:stretch/>
        </p:blipFill>
        <p:spPr bwMode="auto">
          <a:xfrm>
            <a:off x="5393577" y="1840153"/>
            <a:ext cx="2749746" cy="2206450"/>
          </a:xfrm>
          <a:prstGeom prst="rect">
            <a:avLst/>
          </a:prstGeom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4267200"/>
            <a:ext cx="4240501" cy="22672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TextBox 8"/>
          <p:cNvSpPr txBox="1"/>
          <p:nvPr/>
        </p:nvSpPr>
        <p:spPr>
          <a:xfrm>
            <a:off x="7925288" y="462946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KVM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9488" y="531526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Docker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24754" y="4939473"/>
            <a:ext cx="1166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Time/Memory to start/stop 15 Apache Web Servers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1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624"/>
            <a:ext cx="59436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 Service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218" y="1295400"/>
            <a:ext cx="76962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Inter VM</a:t>
            </a:r>
          </a:p>
          <a:p>
            <a:pPr lvl="1"/>
            <a:r>
              <a:rPr lang="en-US" dirty="0" smtClean="0"/>
              <a:t>Strong isolation enforced by hypervisor and hardware</a:t>
            </a:r>
          </a:p>
          <a:p>
            <a:pPr lvl="1"/>
            <a:r>
              <a:rPr lang="en-US" dirty="0" smtClean="0"/>
              <a:t>Forces inter VM process communications to use networking interfaces (Ethernet/IP/[UDP|TCP])</a:t>
            </a:r>
          </a:p>
          <a:p>
            <a:pPr lvl="2"/>
            <a:r>
              <a:rPr lang="en-US" dirty="0" smtClean="0"/>
              <a:t>Some hypervisors have fast paths but these are often platform specific and some require hardware support</a:t>
            </a:r>
          </a:p>
          <a:p>
            <a:pPr lvl="1"/>
            <a:r>
              <a:rPr lang="en-US" dirty="0" smtClean="0"/>
              <a:t>The Strength of VMs:  </a:t>
            </a:r>
            <a:r>
              <a:rPr lang="en-US" dirty="0" smtClean="0">
                <a:solidFill>
                  <a:schemeClr val="tx2"/>
                </a:solidFill>
              </a:rPr>
              <a:t>Very secure</a:t>
            </a:r>
          </a:p>
          <a:p>
            <a:r>
              <a:rPr lang="en-US" dirty="0" smtClean="0"/>
              <a:t>Inter Container</a:t>
            </a:r>
          </a:p>
          <a:p>
            <a:pPr lvl="1"/>
            <a:r>
              <a:rPr lang="en-US" dirty="0" smtClean="0"/>
              <a:t>Tunable isolation (namespaces can be isolated or shared)</a:t>
            </a:r>
          </a:p>
          <a:p>
            <a:pPr lvl="1"/>
            <a:r>
              <a:rPr lang="en-US" dirty="0" smtClean="0"/>
              <a:t>Can communicate over IP loopback (localhost/127.0.0.1)</a:t>
            </a:r>
          </a:p>
          <a:p>
            <a:pPr lvl="2"/>
            <a:r>
              <a:rPr lang="en-US" dirty="0" smtClean="0"/>
              <a:t>No name lookup</a:t>
            </a:r>
          </a:p>
          <a:p>
            <a:pPr lvl="2"/>
            <a:r>
              <a:rPr lang="en-US" dirty="0" smtClean="0"/>
              <a:t>No NIC translation </a:t>
            </a:r>
          </a:p>
          <a:p>
            <a:pPr lvl="1"/>
            <a:r>
              <a:rPr lang="en-US" dirty="0" smtClean="0"/>
              <a:t>Directories can be shared (therefore </a:t>
            </a:r>
            <a:br>
              <a:rPr lang="en-US" dirty="0" smtClean="0"/>
            </a:br>
            <a:r>
              <a:rPr lang="en-US" dirty="0" smtClean="0"/>
              <a:t>supporting named pipes, UNIX sockets, </a:t>
            </a:r>
            <a:br>
              <a:rPr lang="en-US" dirty="0" smtClean="0"/>
            </a:br>
            <a:r>
              <a:rPr lang="en-US" dirty="0" smtClean="0"/>
              <a:t>memory mapped files)</a:t>
            </a:r>
          </a:p>
          <a:p>
            <a:pPr lvl="1"/>
            <a:r>
              <a:rPr lang="en-US" dirty="0" smtClean="0"/>
              <a:t>Shared memory</a:t>
            </a:r>
          </a:p>
          <a:p>
            <a:pPr lvl="1"/>
            <a:r>
              <a:rPr lang="en-US" dirty="0" smtClean="0"/>
              <a:t>Shared kernel structures </a:t>
            </a:r>
            <a:br>
              <a:rPr lang="en-US" dirty="0" smtClean="0"/>
            </a:br>
            <a:r>
              <a:rPr lang="en-US" dirty="0" smtClean="0"/>
              <a:t>(semaphores, </a:t>
            </a:r>
            <a:r>
              <a:rPr lang="en-US" dirty="0" err="1" smtClean="0"/>
              <a:t>mutexes</a:t>
            </a:r>
            <a:r>
              <a:rPr lang="en-US" dirty="0" smtClean="0"/>
              <a:t>, message </a:t>
            </a:r>
            <a:br>
              <a:rPr lang="en-US" dirty="0" smtClean="0"/>
            </a:br>
            <a:r>
              <a:rPr lang="en-US" dirty="0" smtClean="0"/>
              <a:t>queues, etc.)</a:t>
            </a:r>
          </a:p>
          <a:p>
            <a:pPr lvl="1"/>
            <a:r>
              <a:rPr lang="en-US" dirty="0" smtClean="0"/>
              <a:t>The Strength of Containers: </a:t>
            </a:r>
            <a:r>
              <a:rPr lang="en-US" dirty="0" smtClean="0">
                <a:solidFill>
                  <a:schemeClr val="tx2"/>
                </a:solidFill>
              </a:rPr>
              <a:t>Very fast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2" descr="ibm-virtualization-perf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4191000"/>
            <a:ext cx="4263947" cy="25010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4779572" y="4404787"/>
            <a:ext cx="119919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MySQL Benchmark</a:t>
            </a:r>
          </a:p>
          <a:p>
            <a:r>
              <a:rPr lang="en-US" sz="900" dirty="0" smtClean="0">
                <a:solidFill>
                  <a:schemeClr val="bg1"/>
                </a:solidFill>
              </a:rPr>
              <a:t>Source: IBM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0362" y="5971484"/>
            <a:ext cx="1514000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KVM is not NUMA aware</a:t>
            </a:r>
          </a:p>
        </p:txBody>
      </p:sp>
    </p:spTree>
    <p:extLst>
      <p:ext uri="{BB962C8B-B14F-4D97-AF65-F5344CB8AC3E}">
        <p14:creationId xmlns:p14="http://schemas.microsoft.com/office/powerpoint/2010/main" val="32739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5715000" cy="727924"/>
          </a:xfrm>
        </p:spPr>
        <p:txBody>
          <a:bodyPr/>
          <a:lstStyle/>
          <a:p>
            <a:r>
              <a:rPr lang="en-US" dirty="0" smtClean="0"/>
              <a:t>Docker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804125"/>
            <a:ext cx="4572000" cy="49965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Docker is easy to install on a range of platforms and cloud systems:</a:t>
            </a:r>
          </a:p>
          <a:p>
            <a:pPr lvl="1"/>
            <a:r>
              <a:rPr lang="en-US" dirty="0" smtClean="0"/>
              <a:t>OSes with predefined Docker packages</a:t>
            </a:r>
          </a:p>
          <a:p>
            <a:pPr lvl="2"/>
            <a:r>
              <a:rPr lang="en-US" dirty="0" err="1" smtClean="0"/>
              <a:t>Debian</a:t>
            </a:r>
            <a:r>
              <a:rPr lang="en-US" dirty="0" smtClean="0"/>
              <a:t>/</a:t>
            </a:r>
            <a:r>
              <a:rPr lang="en-US" dirty="0"/>
              <a:t>Ubuntu</a:t>
            </a:r>
            <a:endParaRPr lang="en-US" dirty="0" smtClean="0"/>
          </a:p>
          <a:p>
            <a:pPr lvl="2"/>
            <a:r>
              <a:rPr lang="en-US" dirty="0" smtClean="0"/>
              <a:t>Red </a:t>
            </a:r>
            <a:r>
              <a:rPr lang="en-US" dirty="0"/>
              <a:t>Hat </a:t>
            </a:r>
            <a:r>
              <a:rPr lang="en-US" dirty="0" smtClean="0"/>
              <a:t>EL/CentOS/Oracle EL/Fedora</a:t>
            </a:r>
            <a:endParaRPr lang="en-US" dirty="0"/>
          </a:p>
          <a:p>
            <a:pPr lvl="2"/>
            <a:r>
              <a:rPr lang="en-US" dirty="0" smtClean="0"/>
              <a:t>Gentoo</a:t>
            </a:r>
          </a:p>
          <a:p>
            <a:pPr lvl="2"/>
            <a:r>
              <a:rPr lang="en-US" dirty="0"/>
              <a:t>Arch Linux</a:t>
            </a:r>
          </a:p>
          <a:p>
            <a:pPr lvl="2"/>
            <a:r>
              <a:rPr lang="en-US" dirty="0" err="1" smtClean="0"/>
              <a:t>FrugalWare</a:t>
            </a:r>
            <a:endParaRPr lang="en-US" dirty="0"/>
          </a:p>
          <a:p>
            <a:pPr lvl="2"/>
            <a:r>
              <a:rPr lang="en-US" dirty="0" err="1" smtClean="0"/>
              <a:t>OpenSUSE</a:t>
            </a:r>
            <a:r>
              <a:rPr lang="en-US" dirty="0" smtClean="0"/>
              <a:t>/SUSE EL</a:t>
            </a:r>
            <a:endParaRPr lang="en-US" dirty="0"/>
          </a:p>
          <a:p>
            <a:pPr lvl="2"/>
            <a:r>
              <a:rPr lang="en-US" dirty="0"/>
              <a:t>CRUX </a:t>
            </a:r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Desktop/Laptop Installers</a:t>
            </a:r>
            <a:endParaRPr lang="en-US" dirty="0"/>
          </a:p>
          <a:p>
            <a:pPr lvl="2"/>
            <a:r>
              <a:rPr lang="en-US" dirty="0" smtClean="0"/>
              <a:t>Mac OS X</a:t>
            </a:r>
          </a:p>
          <a:p>
            <a:pPr lvl="2"/>
            <a:r>
              <a:rPr lang="en-US" dirty="0" smtClean="0"/>
              <a:t>Microsoft Windows</a:t>
            </a:r>
          </a:p>
          <a:p>
            <a:pPr lvl="1"/>
            <a:r>
              <a:rPr lang="en-US" dirty="0" smtClean="0"/>
              <a:t>Cloud Instances</a:t>
            </a:r>
            <a:endParaRPr lang="en-US" dirty="0"/>
          </a:p>
          <a:p>
            <a:pPr lvl="2"/>
            <a:r>
              <a:rPr lang="en-US" dirty="0"/>
              <a:t>Google Cloud Platform</a:t>
            </a:r>
          </a:p>
          <a:p>
            <a:pPr lvl="2"/>
            <a:r>
              <a:rPr lang="en-US" dirty="0"/>
              <a:t>Rackspace Cloud</a:t>
            </a:r>
          </a:p>
          <a:p>
            <a:pPr lvl="2"/>
            <a:r>
              <a:rPr lang="en-US" dirty="0"/>
              <a:t>Amazon </a:t>
            </a:r>
            <a:r>
              <a:rPr lang="en-US" dirty="0" smtClean="0"/>
              <a:t>EC2</a:t>
            </a:r>
          </a:p>
          <a:p>
            <a:pPr lvl="2"/>
            <a:r>
              <a:rPr lang="en-US" dirty="0" err="1" smtClean="0"/>
              <a:t>DigitalOcean</a:t>
            </a:r>
            <a:endParaRPr lang="en-US" dirty="0"/>
          </a:p>
          <a:p>
            <a:pPr lvl="2"/>
            <a:r>
              <a:rPr lang="en-US" dirty="0"/>
              <a:t>IBM </a:t>
            </a:r>
            <a:r>
              <a:rPr lang="en-US" dirty="0" err="1" smtClean="0"/>
              <a:t>Softlayer</a:t>
            </a:r>
            <a:endParaRPr lang="en-US" dirty="0" smtClean="0"/>
          </a:p>
          <a:p>
            <a:pPr lvl="2"/>
            <a:r>
              <a:rPr lang="en-US" dirty="0" smtClean="0"/>
              <a:t>Many others</a:t>
            </a:r>
            <a:endParaRPr lang="en-US" dirty="0"/>
          </a:p>
          <a:p>
            <a:pPr lvl="1"/>
            <a:r>
              <a:rPr lang="en-US" dirty="0" smtClean="0"/>
              <a:t>Others (e.g. CoreOS) </a:t>
            </a:r>
            <a:br>
              <a:rPr lang="en-US" dirty="0" smtClean="0"/>
            </a:br>
            <a:r>
              <a:rPr lang="en-US" dirty="0" smtClean="0"/>
              <a:t>provide their own direct </a:t>
            </a:r>
            <a:br>
              <a:rPr lang="en-US" dirty="0" smtClean="0"/>
            </a:br>
            <a:r>
              <a:rPr lang="en-US" dirty="0" smtClean="0"/>
              <a:t>support</a:t>
            </a:r>
          </a:p>
          <a:p>
            <a:pPr lvl="1"/>
            <a:r>
              <a:rPr lang="en-US" dirty="0" smtClean="0"/>
              <a:t>Binaries are also supplied </a:t>
            </a:r>
            <a:br>
              <a:rPr lang="en-US" dirty="0" smtClean="0"/>
            </a:br>
            <a:r>
              <a:rPr lang="en-US" dirty="0" smtClean="0"/>
              <a:t>for custom installations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5815280"/>
            <a:ext cx="2895600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RHEL/Centos and Ubuntu are the recommended/most tested platforms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904648" y="6418929"/>
            <a:ext cx="2526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http://</a:t>
            </a:r>
            <a:r>
              <a:rPr lang="en-US" sz="1600" dirty="0" smtClean="0"/>
              <a:t>futurist.se/gldt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1561"/>
          <a:stretch/>
        </p:blipFill>
        <p:spPr>
          <a:xfrm>
            <a:off x="3817228" y="2458004"/>
            <a:ext cx="3098634" cy="30543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1505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5693560" cy="784977"/>
          </a:xfrm>
        </p:spPr>
        <p:txBody>
          <a:bodyPr>
            <a:normAutofit/>
          </a:bodyPr>
          <a:lstStyle/>
          <a:p>
            <a:r>
              <a:rPr lang="en-US" dirty="0" smtClean="0"/>
              <a:t>Docker on the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" y="914400"/>
            <a:ext cx="4108157" cy="5715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Docker for Mac/Windows</a:t>
            </a:r>
            <a:r>
              <a:rPr lang="en-US" dirty="0" smtClean="0"/>
              <a:t> (7/2016)</a:t>
            </a:r>
          </a:p>
          <a:p>
            <a:pPr lvl="1"/>
            <a:r>
              <a:rPr lang="en-US" dirty="0" smtClean="0"/>
              <a:t>Mac </a:t>
            </a:r>
            <a:r>
              <a:rPr lang="en-US" dirty="0" err="1" smtClean="0"/>
              <a:t>HyperKit</a:t>
            </a:r>
            <a:r>
              <a:rPr lang="en-US" dirty="0" smtClean="0"/>
              <a:t> (uses </a:t>
            </a:r>
            <a:r>
              <a:rPr lang="en-US" dirty="0" err="1" smtClean="0"/>
              <a:t>xhyve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OS X 10.10.3 Yosemite or newer</a:t>
            </a:r>
            <a:endParaRPr lang="en-US" dirty="0" smtClean="0"/>
          </a:p>
          <a:p>
            <a:pPr lvl="2"/>
            <a:r>
              <a:rPr lang="en-US" dirty="0"/>
              <a:t>https://github.com/docker/HyperKit</a:t>
            </a:r>
            <a:r>
              <a:rPr lang="en-US" dirty="0" smtClean="0"/>
              <a:t>/</a:t>
            </a:r>
          </a:p>
          <a:p>
            <a:pPr lvl="2"/>
            <a:r>
              <a:rPr lang="en-US" dirty="0"/>
              <a:t>https://</a:t>
            </a:r>
            <a:r>
              <a:rPr lang="en-US" dirty="0" smtClean="0"/>
              <a:t>github.com/mist64/xhyve</a:t>
            </a:r>
          </a:p>
          <a:p>
            <a:pPr lvl="1"/>
            <a:r>
              <a:rPr lang="en-US" dirty="0" smtClean="0"/>
              <a:t>Windows Hyper V</a:t>
            </a:r>
          </a:p>
          <a:p>
            <a:pPr lvl="2"/>
            <a:r>
              <a:rPr lang="en-US" dirty="0"/>
              <a:t>64bit Windows 10 Pro, Enterprise </a:t>
            </a:r>
            <a:r>
              <a:rPr lang="en-US" dirty="0" smtClean="0"/>
              <a:t>or Education with </a:t>
            </a:r>
            <a:r>
              <a:rPr lang="en-US" dirty="0" err="1" smtClean="0"/>
              <a:t>HyperV</a:t>
            </a:r>
            <a:r>
              <a:rPr lang="en-US" dirty="0" smtClean="0"/>
              <a:t> enabled</a:t>
            </a:r>
          </a:p>
          <a:p>
            <a:pPr lvl="2"/>
            <a:r>
              <a:rPr lang="en-US" dirty="0"/>
              <a:t>https://</a:t>
            </a:r>
            <a:r>
              <a:rPr lang="en-US" dirty="0" smtClean="0"/>
              <a:t>technet.microsoft.com/library/hh831531.aspx</a:t>
            </a:r>
          </a:p>
          <a:p>
            <a:pPr lvl="1"/>
            <a:r>
              <a:rPr lang="en-US" dirty="0" smtClean="0"/>
              <a:t>Docker Engine runs in an </a:t>
            </a:r>
            <a:r>
              <a:rPr lang="en-US" dirty="0"/>
              <a:t>Alpine </a:t>
            </a:r>
            <a:r>
              <a:rPr lang="en-US" dirty="0" smtClean="0"/>
              <a:t>Linux VM</a:t>
            </a:r>
          </a:p>
          <a:p>
            <a:pPr lvl="1"/>
            <a:r>
              <a:rPr lang="en-US" dirty="0" smtClean="0"/>
              <a:t>Installs the Docker CLI, Compose and Machine natively</a:t>
            </a:r>
          </a:p>
          <a:p>
            <a:pPr lvl="1"/>
            <a:r>
              <a:rPr lang="en-US" dirty="0" smtClean="0"/>
              <a:t>These are new and problems have been reported associated with </a:t>
            </a:r>
            <a:r>
              <a:rPr lang="en-US" dirty="0" err="1" smtClean="0"/>
              <a:t>HyperV</a:t>
            </a:r>
            <a:r>
              <a:rPr lang="en-US" dirty="0" smtClean="0"/>
              <a:t> and </a:t>
            </a:r>
            <a:r>
              <a:rPr lang="en-US" dirty="0" err="1" smtClean="0"/>
              <a:t>HyperKit</a:t>
            </a:r>
            <a:r>
              <a:rPr lang="en-US" dirty="0" smtClean="0"/>
              <a:t> interfering with </a:t>
            </a:r>
            <a:r>
              <a:rPr lang="en-US" dirty="0" err="1" smtClean="0"/>
              <a:t>VirtualBox</a:t>
            </a:r>
            <a:r>
              <a:rPr lang="en-US" dirty="0" smtClean="0"/>
              <a:t> and VMware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tx2"/>
                </a:solidFill>
              </a:rPr>
              <a:t>Docker Toolbox</a:t>
            </a:r>
            <a:r>
              <a:rPr lang="en-US" dirty="0" smtClean="0"/>
              <a:t> (circa 2015)</a:t>
            </a:r>
          </a:p>
          <a:p>
            <a:pPr lvl="1"/>
            <a:r>
              <a:rPr lang="en-US" dirty="0" smtClean="0"/>
              <a:t>You can still use Docker Toolbox if </a:t>
            </a:r>
            <a:r>
              <a:rPr lang="en-US" dirty="0" err="1" smtClean="0"/>
              <a:t>xhyve</a:t>
            </a:r>
            <a:r>
              <a:rPr lang="en-US" dirty="0" smtClean="0"/>
              <a:t> or </a:t>
            </a:r>
            <a:r>
              <a:rPr lang="en-US" dirty="0" err="1" smtClean="0"/>
              <a:t>HyperV</a:t>
            </a:r>
            <a:r>
              <a:rPr lang="en-US" dirty="0" smtClean="0"/>
              <a:t> are not available or problematic</a:t>
            </a:r>
          </a:p>
          <a:p>
            <a:pPr lvl="1"/>
            <a:r>
              <a:rPr lang="en-US" dirty="0" smtClean="0"/>
              <a:t>Uses the </a:t>
            </a:r>
            <a:r>
              <a:rPr lang="en-US" dirty="0" err="1" smtClean="0"/>
              <a:t>VirtualBox</a:t>
            </a:r>
            <a:r>
              <a:rPr lang="en-US" dirty="0" smtClean="0"/>
              <a:t> </a:t>
            </a:r>
            <a:r>
              <a:rPr lang="en-US" dirty="0"/>
              <a:t>h</a:t>
            </a:r>
            <a:r>
              <a:rPr lang="en-US" dirty="0" smtClean="0"/>
              <a:t>ypervisor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 err="1" smtClean="0"/>
              <a:t>Kitematic</a:t>
            </a:r>
            <a:r>
              <a:rPr lang="en-US" dirty="0"/>
              <a:t>, </a:t>
            </a:r>
            <a:r>
              <a:rPr lang="en-US" dirty="0" smtClean="0"/>
              <a:t>Docker Machine</a:t>
            </a:r>
            <a:r>
              <a:rPr lang="en-US" dirty="0"/>
              <a:t>, </a:t>
            </a:r>
            <a:r>
              <a:rPr lang="en-US" dirty="0" smtClean="0"/>
              <a:t>Docker Swarm</a:t>
            </a:r>
            <a:r>
              <a:rPr lang="en-US" dirty="0"/>
              <a:t>, and </a:t>
            </a:r>
            <a:r>
              <a:rPr lang="en-US" dirty="0" smtClean="0"/>
              <a:t>Docker Compose</a:t>
            </a:r>
          </a:p>
          <a:p>
            <a:pPr lvl="1"/>
            <a:r>
              <a:rPr lang="en-US" dirty="0" smtClean="0"/>
              <a:t>Docker Machine manages the Docker VM</a:t>
            </a:r>
            <a:endParaRPr lang="en-US" dirty="0"/>
          </a:p>
          <a:p>
            <a:pPr lvl="1"/>
            <a:r>
              <a:rPr lang="en-US" dirty="0" smtClean="0"/>
              <a:t>Machine </a:t>
            </a:r>
            <a:r>
              <a:rPr lang="en-US" dirty="0"/>
              <a:t>still uses the Boot2Docker Linux </a:t>
            </a:r>
            <a:r>
              <a:rPr lang="en-US" dirty="0" smtClean="0"/>
              <a:t>image to </a:t>
            </a:r>
            <a:r>
              <a:rPr lang="en-US" dirty="0"/>
              <a:t>run </a:t>
            </a:r>
            <a:r>
              <a:rPr lang="en-US" dirty="0" smtClean="0"/>
              <a:t>containers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tx2"/>
                </a:solidFill>
              </a:rPr>
              <a:t>Boot2Docker</a:t>
            </a:r>
            <a:r>
              <a:rPr lang="en-US" dirty="0" smtClean="0"/>
              <a:t> (circa 2014)</a:t>
            </a:r>
          </a:p>
          <a:p>
            <a:pPr lvl="1"/>
            <a:r>
              <a:rPr lang="en-US" dirty="0" smtClean="0"/>
              <a:t>The original Docker desktop solution</a:t>
            </a:r>
          </a:p>
          <a:p>
            <a:pPr lvl="1"/>
            <a:r>
              <a:rPr lang="en-US" dirty="0" smtClean="0"/>
              <a:t>Used </a:t>
            </a:r>
            <a:r>
              <a:rPr lang="en-US" dirty="0" err="1" smtClean="0"/>
              <a:t>VirtualBox</a:t>
            </a:r>
            <a:r>
              <a:rPr lang="en-US" dirty="0" smtClean="0"/>
              <a:t> and the boot2docker </a:t>
            </a:r>
            <a:br>
              <a:rPr lang="en-US" dirty="0" smtClean="0"/>
            </a:br>
            <a:r>
              <a:rPr lang="en-US" dirty="0" smtClean="0"/>
              <a:t>launcher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87277" y="5017767"/>
            <a:ext cx="1752600" cy="405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/>
              <a:t>KITEMATIC</a:t>
            </a:r>
            <a:endParaRPr lang="en-US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077491" y="5505173"/>
            <a:ext cx="1914110" cy="4824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A Docker GUI for Mac/Windows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724" y="1447800"/>
            <a:ext cx="3987107" cy="30601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764" y="4419600"/>
            <a:ext cx="2874859" cy="217114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02" y="2616205"/>
            <a:ext cx="1195552" cy="1981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830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43" y="1292053"/>
            <a:ext cx="3342778" cy="1380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30" y="50871"/>
            <a:ext cx="7486650" cy="722211"/>
          </a:xfrm>
        </p:spPr>
        <p:txBody>
          <a:bodyPr/>
          <a:lstStyle/>
          <a:p>
            <a:r>
              <a:rPr lang="en-US" dirty="0" smtClean="0"/>
              <a:t>Docker 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87830"/>
            <a:ext cx="5267929" cy="576537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Virtual Machines</a:t>
            </a:r>
          </a:p>
          <a:p>
            <a:pPr lvl="1"/>
            <a:r>
              <a:rPr lang="en-US" dirty="0" smtClean="0"/>
              <a:t>Better isolation, slower performance and more complex deployment</a:t>
            </a:r>
          </a:p>
          <a:p>
            <a:pPr lvl="1"/>
            <a:r>
              <a:rPr lang="en-US" dirty="0"/>
              <a:t>VMware, Amazon Web Services, Google, and Rackspace all run Docker-based workloads on behalf of cloud customers in a multi-tenant environment, but do so by putting each customer's Docker </a:t>
            </a:r>
            <a:r>
              <a:rPr lang="en-US" dirty="0" smtClean="0"/>
              <a:t>containers </a:t>
            </a:r>
            <a:r>
              <a:rPr lang="en-US" dirty="0"/>
              <a:t>inside the logical boundaries of </a:t>
            </a:r>
            <a:r>
              <a:rPr lang="en-US" dirty="0" smtClean="0"/>
              <a:t>virtual machines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CoreOS Inc. Tectonic</a:t>
            </a:r>
          </a:p>
          <a:p>
            <a:pPr lvl="1"/>
            <a:r>
              <a:rPr lang="en-US" dirty="0" smtClean="0"/>
              <a:t>CoreOS is a minimal Linux OS with direct support for containers </a:t>
            </a:r>
            <a:br>
              <a:rPr lang="en-US" dirty="0" smtClean="0"/>
            </a:br>
            <a:r>
              <a:rPr lang="en-US" dirty="0" smtClean="0"/>
              <a:t>(including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Similar to RHEL Atomic, Ubuntu Core and Windows 2016 Nano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Rocket</a:t>
            </a:r>
            <a:r>
              <a:rPr lang="en-US" dirty="0" smtClean="0"/>
              <a:t> (</a:t>
            </a:r>
            <a:r>
              <a:rPr lang="en-US" dirty="0" err="1" smtClean="0"/>
              <a:t>rkt</a:t>
            </a:r>
            <a:r>
              <a:rPr lang="en-US" dirty="0" smtClean="0"/>
              <a:t>) is a simple and lightweight docker like container platform</a:t>
            </a:r>
          </a:p>
          <a:p>
            <a:pPr lvl="2"/>
            <a:r>
              <a:rPr lang="en-US" dirty="0" smtClean="0"/>
              <a:t>Jetpack is a FreeBSD implementation of the Rocket App Container spec</a:t>
            </a:r>
          </a:p>
          <a:p>
            <a:pPr lvl="1"/>
            <a:r>
              <a:rPr lang="en-US" dirty="0" smtClean="0"/>
              <a:t>Tectonic</a:t>
            </a:r>
          </a:p>
          <a:p>
            <a:pPr lvl="2"/>
            <a:r>
              <a:rPr lang="en-US" dirty="0" smtClean="0"/>
              <a:t>CoreOS/Rocket/Kubernetes integration</a:t>
            </a:r>
          </a:p>
          <a:p>
            <a:pPr lvl="1"/>
            <a:r>
              <a:rPr lang="en-US" dirty="0" smtClean="0"/>
              <a:t>Google led a $12mm CoreOS investment round 4/2015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Joyent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SmartOS</a:t>
            </a:r>
            <a:r>
              <a:rPr lang="en-US" dirty="0" smtClean="0">
                <a:solidFill>
                  <a:schemeClr val="tx2"/>
                </a:solidFill>
              </a:rPr>
              <a:t> &amp; Triton</a:t>
            </a:r>
          </a:p>
          <a:p>
            <a:pPr lvl="1"/>
            <a:r>
              <a:rPr lang="en-US" dirty="0" smtClean="0"/>
              <a:t>Triton uses the docker client but supplies </a:t>
            </a:r>
            <a:r>
              <a:rPr lang="en-US" dirty="0" err="1"/>
              <a:t>SmartOS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(an </a:t>
            </a:r>
            <a:r>
              <a:rPr lang="en-US" dirty="0" err="1" smtClean="0"/>
              <a:t>OpenSolaris</a:t>
            </a:r>
            <a:r>
              <a:rPr lang="en-US" dirty="0" smtClean="0"/>
              <a:t>/KVM hypervisor) with </a:t>
            </a:r>
            <a:r>
              <a:rPr lang="en-US" dirty="0" smtClean="0">
                <a:solidFill>
                  <a:schemeClr val="tx2"/>
                </a:solidFill>
              </a:rPr>
              <a:t>Solaris Zone </a:t>
            </a:r>
            <a:r>
              <a:rPr lang="en-US" dirty="0" smtClean="0"/>
              <a:t>isolation </a:t>
            </a:r>
            <a:br>
              <a:rPr lang="en-US" dirty="0" smtClean="0"/>
            </a:br>
            <a:r>
              <a:rPr lang="en-US" dirty="0" smtClean="0"/>
              <a:t>(using </a:t>
            </a:r>
            <a:r>
              <a:rPr lang="en-US" dirty="0" err="1" smtClean="0"/>
              <a:t>Illumos</a:t>
            </a:r>
            <a:r>
              <a:rPr lang="en-US" dirty="0" smtClean="0"/>
              <a:t> Zones) for containers offering strong security</a:t>
            </a:r>
          </a:p>
          <a:p>
            <a:pPr lvl="1"/>
            <a:r>
              <a:rPr lang="en-US" dirty="0" smtClean="0"/>
              <a:t>Containers see all </a:t>
            </a:r>
            <a:r>
              <a:rPr lang="en-US" dirty="0" err="1" smtClean="0"/>
              <a:t>SmartOS</a:t>
            </a:r>
            <a:r>
              <a:rPr lang="en-US" dirty="0" smtClean="0"/>
              <a:t>/Triton </a:t>
            </a:r>
            <a:r>
              <a:rPr lang="en-US" dirty="0"/>
              <a:t>machines </a:t>
            </a:r>
            <a:r>
              <a:rPr lang="en-US" dirty="0" smtClean="0"/>
              <a:t>as a </a:t>
            </a:r>
            <a:br>
              <a:rPr lang="en-US" dirty="0" smtClean="0"/>
            </a:br>
            <a:r>
              <a:rPr lang="en-US" dirty="0" smtClean="0"/>
              <a:t>single Docker host, simplifying deployment</a:t>
            </a:r>
          </a:p>
          <a:p>
            <a:pPr lvl="1"/>
            <a:r>
              <a:rPr lang="en-US" dirty="0" smtClean="0"/>
              <a:t>Built by </a:t>
            </a:r>
            <a:r>
              <a:rPr lang="en-US" dirty="0" err="1" smtClean="0"/>
              <a:t>Joyent</a:t>
            </a:r>
            <a:r>
              <a:rPr lang="en-US" dirty="0" smtClean="0"/>
              <a:t> the company behind Node.js</a:t>
            </a:r>
          </a:p>
          <a:p>
            <a:r>
              <a:rPr lang="sv-SE" dirty="0" smtClean="0">
                <a:solidFill>
                  <a:schemeClr val="tx2"/>
                </a:solidFill>
              </a:rPr>
              <a:t>Mesos</a:t>
            </a:r>
            <a:r>
              <a:rPr lang="sv-SE" dirty="0" smtClean="0"/>
              <a:t> </a:t>
            </a:r>
          </a:p>
          <a:p>
            <a:pPr lvl="1"/>
            <a:r>
              <a:rPr lang="sv-SE" dirty="0" smtClean="0"/>
              <a:t>Distributed OS running ”frameworks”</a:t>
            </a:r>
          </a:p>
          <a:p>
            <a:r>
              <a:rPr lang="sv-SE" dirty="0" smtClean="0">
                <a:solidFill>
                  <a:schemeClr val="tx2"/>
                </a:solidFill>
              </a:rPr>
              <a:t>LXC</a:t>
            </a:r>
          </a:p>
          <a:p>
            <a:pPr lvl="1"/>
            <a:r>
              <a:rPr lang="sv-SE" dirty="0" smtClean="0"/>
              <a:t>Original Linux container </a:t>
            </a:r>
            <a:r>
              <a:rPr lang="sv-SE" dirty="0" err="1" smtClean="0"/>
              <a:t>library</a:t>
            </a:r>
            <a:r>
              <a:rPr lang="sv-SE" dirty="0" smtClean="0"/>
              <a:t> (v2.0.3 – 6/2016)</a:t>
            </a:r>
          </a:p>
          <a:p>
            <a:r>
              <a:rPr lang="sv-SE" dirty="0" smtClean="0">
                <a:solidFill>
                  <a:schemeClr val="tx2"/>
                </a:solidFill>
              </a:rPr>
              <a:t>LXD/OpenVZ</a:t>
            </a:r>
          </a:p>
          <a:p>
            <a:pPr lvl="1"/>
            <a:r>
              <a:rPr lang="sv-SE" dirty="0" smtClean="0"/>
              <a:t>Systems in containers (lightvisors)</a:t>
            </a:r>
          </a:p>
          <a:p>
            <a:r>
              <a:rPr lang="sv-SE" dirty="0" smtClean="0">
                <a:solidFill>
                  <a:schemeClr val="tx2"/>
                </a:solidFill>
              </a:rPr>
              <a:t>BSD Jails</a:t>
            </a:r>
          </a:p>
          <a:p>
            <a:pPr lvl="1"/>
            <a:r>
              <a:rPr lang="sv-SE" dirty="0" smtClean="0"/>
              <a:t>Isolation features of BSD Unix</a:t>
            </a:r>
          </a:p>
          <a:p>
            <a:r>
              <a:rPr lang="sv-SE" dirty="0" smtClean="0">
                <a:solidFill>
                  <a:schemeClr val="tx2"/>
                </a:solidFill>
              </a:rPr>
              <a:t>OpenSolaris Container</a:t>
            </a:r>
          </a:p>
          <a:p>
            <a:pPr lvl="1"/>
            <a:r>
              <a:rPr lang="sv-SE" dirty="0" smtClean="0"/>
              <a:t>Zones based isolation </a:t>
            </a:r>
            <a:r>
              <a:rPr lang="sv-SE" dirty="0" err="1" smtClean="0"/>
              <a:t>model</a:t>
            </a:r>
            <a:endParaRPr lang="sv-S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416" y="2621975"/>
            <a:ext cx="1367835" cy="8524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222" name="Picture 6" descr="http://www.linux-kvm.org/wiki/skins/kvm/kvmbanner-logo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7462" y="3548374"/>
            <a:ext cx="1179871" cy="365760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296" y="1325468"/>
            <a:ext cx="600076" cy="1475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05093" y="6636074"/>
            <a:ext cx="27244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https://</a:t>
            </a:r>
            <a:r>
              <a:rPr lang="en-US" sz="600" dirty="0" err="1"/>
              <a:t>clusterhq.com</a:t>
            </a:r>
            <a:r>
              <a:rPr lang="en-US" sz="600" dirty="0"/>
              <a:t>/assets/pdfs/state-of-container-usage-june-2016.pdf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6477" y="5486445"/>
            <a:ext cx="609600" cy="2021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255" y="4038600"/>
            <a:ext cx="3619745" cy="2639066"/>
          </a:xfrm>
          <a:prstGeom prst="rect">
            <a:avLst/>
          </a:prstGeom>
        </p:spPr>
      </p:pic>
      <p:pic>
        <p:nvPicPr>
          <p:cNvPr id="2050" name="Picture 2" descr="https://tectonic.com/assets/images/media/Trusted-Computing-002-dark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5337" y="3474464"/>
            <a:ext cx="2368663" cy="1266665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1026" name="Picture 2" descr="https://tctechcrunch2011.files.wordpress.com/2015/04/tectonic-launch.png?w=73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8557" y="4704585"/>
            <a:ext cx="2345443" cy="78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0584" y="2585621"/>
            <a:ext cx="2201387" cy="8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7315200" cy="1070884"/>
          </a:xfrm>
        </p:spPr>
        <p:txBody>
          <a:bodyPr/>
          <a:lstStyle/>
          <a:p>
            <a:r>
              <a:rPr lang="en-US" dirty="0" smtClean="0"/>
              <a:t>RX-M Cloud Native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014" y="2063318"/>
            <a:ext cx="4548434" cy="433748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Microservice Oriented </a:t>
            </a:r>
          </a:p>
          <a:p>
            <a:pPr lvl="1"/>
            <a:r>
              <a:rPr lang="en-US" dirty="0" smtClean="0"/>
              <a:t>Microservices Foundation [2 Day]</a:t>
            </a:r>
          </a:p>
          <a:p>
            <a:pPr lvl="1"/>
            <a:r>
              <a:rPr lang="en-US" dirty="0" smtClean="0"/>
              <a:t>Building Microservices with Go [3 Day]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Container Packaged</a:t>
            </a:r>
          </a:p>
          <a:p>
            <a:pPr lvl="1"/>
            <a:r>
              <a:rPr lang="en-US" dirty="0" smtClean="0"/>
              <a:t>Docker Foundation [3 Day]</a:t>
            </a:r>
          </a:p>
          <a:p>
            <a:pPr lvl="1"/>
            <a:r>
              <a:rPr lang="en-US" dirty="0" smtClean="0"/>
              <a:t>Docker Advanced [2 Day]</a:t>
            </a:r>
          </a:p>
          <a:p>
            <a:pPr lvl="1"/>
            <a:r>
              <a:rPr lang="en-US" dirty="0" smtClean="0"/>
              <a:t>Rocket [2 Day]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Dynamically Managed</a:t>
            </a:r>
          </a:p>
          <a:p>
            <a:pPr lvl="1"/>
            <a:r>
              <a:rPr lang="en-US" dirty="0" smtClean="0"/>
              <a:t>Docker Orchestration (Compose/Swarm) [2 Day]</a:t>
            </a:r>
          </a:p>
          <a:p>
            <a:pPr lvl="1"/>
            <a:r>
              <a:rPr lang="en-US" dirty="0" smtClean="0"/>
              <a:t>Kubernetes Foundation [2 Day]</a:t>
            </a:r>
          </a:p>
          <a:p>
            <a:pPr lvl="1"/>
            <a:r>
              <a:rPr lang="en-US" dirty="0" smtClean="0"/>
              <a:t>Kubernetes Advanced [2 Day]</a:t>
            </a:r>
          </a:p>
          <a:p>
            <a:pPr lvl="1"/>
            <a:r>
              <a:rPr lang="en-US" dirty="0" smtClean="0"/>
              <a:t>Mesos Foundation [2 Day]</a:t>
            </a:r>
          </a:p>
          <a:p>
            <a:pPr lvl="1"/>
            <a:r>
              <a:rPr lang="en-US" dirty="0" smtClean="0"/>
              <a:t>MANTL [2 Day]</a:t>
            </a:r>
          </a:p>
          <a:p>
            <a:pPr lvl="1"/>
            <a:r>
              <a:rPr lang="en-US" dirty="0" smtClean="0"/>
              <a:t>Nomad [2 Day]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332" y="5496618"/>
            <a:ext cx="2743200" cy="5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4" t="-4" b="1"/>
          <a:stretch/>
        </p:blipFill>
        <p:spPr>
          <a:xfrm>
            <a:off x="5005634" y="2063318"/>
            <a:ext cx="3914029" cy="276394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8192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4834"/>
            <a:ext cx="7391400" cy="727925"/>
          </a:xfrm>
        </p:spPr>
        <p:txBody>
          <a:bodyPr/>
          <a:lstStyle/>
          <a:p>
            <a:r>
              <a:rPr lang="en-US" dirty="0" smtClean="0"/>
              <a:t>Docker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90600"/>
            <a:ext cx="8320086" cy="351265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Docker daemon requires </a:t>
            </a:r>
            <a:r>
              <a:rPr lang="en-US" dirty="0" smtClean="0">
                <a:solidFill>
                  <a:schemeClr val="tx2"/>
                </a:solidFill>
              </a:rPr>
              <a:t>Linux kernel 3.10+</a:t>
            </a:r>
          </a:p>
          <a:p>
            <a:pPr lvl="1"/>
            <a:r>
              <a:rPr lang="en-US" dirty="0" smtClean="0"/>
              <a:t>Kernels </a:t>
            </a:r>
            <a:r>
              <a:rPr lang="en-US" dirty="0"/>
              <a:t>older than 3.10 </a:t>
            </a:r>
            <a:r>
              <a:rPr lang="en-US" dirty="0" smtClean="0"/>
              <a:t>have </a:t>
            </a:r>
            <a:r>
              <a:rPr lang="en-US" dirty="0"/>
              <a:t>bugs which </a:t>
            </a:r>
            <a:r>
              <a:rPr lang="en-US" dirty="0" smtClean="0"/>
              <a:t>can cause </a:t>
            </a:r>
            <a:r>
              <a:rPr lang="en-US" dirty="0"/>
              <a:t>data loss and </a:t>
            </a:r>
            <a:r>
              <a:rPr lang="en-US" dirty="0" smtClean="0"/>
              <a:t>panic </a:t>
            </a:r>
            <a:r>
              <a:rPr lang="en-US" dirty="0"/>
              <a:t>under certain </a:t>
            </a:r>
            <a:r>
              <a:rPr lang="en-US" dirty="0" smtClean="0"/>
              <a:t>conditions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latest minor version (3.x.y) of the 3.10 </a:t>
            </a:r>
            <a:r>
              <a:rPr lang="en-US" dirty="0" smtClean="0"/>
              <a:t>or newer Linux </a:t>
            </a:r>
            <a:r>
              <a:rPr lang="en-US" dirty="0"/>
              <a:t>kernel is </a:t>
            </a:r>
            <a:r>
              <a:rPr lang="en-US" dirty="0" smtClean="0"/>
              <a:t>recommended</a:t>
            </a:r>
          </a:p>
          <a:p>
            <a:pPr lvl="2"/>
            <a:r>
              <a:rPr lang="en-US" dirty="0" smtClean="0"/>
              <a:t>Keeping kernels up to date will </a:t>
            </a:r>
            <a:r>
              <a:rPr lang="en-US" dirty="0"/>
              <a:t>ensure critical kernel bugs get </a:t>
            </a:r>
            <a:r>
              <a:rPr lang="en-US" dirty="0" smtClean="0"/>
              <a:t>fixed</a:t>
            </a:r>
          </a:p>
          <a:p>
            <a:pPr lvl="1"/>
            <a:r>
              <a:rPr lang="en-US" dirty="0" smtClean="0"/>
              <a:t>Key Distros:</a:t>
            </a:r>
          </a:p>
          <a:p>
            <a:pPr lvl="2"/>
            <a:r>
              <a:rPr lang="en-US" dirty="0" smtClean="0"/>
              <a:t>RHEL/Centos 7: Kernel 3.10+</a:t>
            </a:r>
          </a:p>
          <a:p>
            <a:pPr lvl="2"/>
            <a:r>
              <a:rPr lang="en-US" dirty="0" smtClean="0"/>
              <a:t>Ubuntu 14.04: Kernel 3.13</a:t>
            </a:r>
            <a:r>
              <a:rPr lang="en-US" dirty="0"/>
              <a:t>+, </a:t>
            </a:r>
            <a:r>
              <a:rPr lang="en-US" dirty="0" smtClean="0"/>
              <a:t>16.04</a:t>
            </a:r>
            <a:r>
              <a:rPr lang="en-US" dirty="0"/>
              <a:t>: Kernel </a:t>
            </a:r>
            <a:r>
              <a:rPr lang="en-US" dirty="0" smtClean="0"/>
              <a:t>4.4+</a:t>
            </a:r>
            <a:endParaRPr lang="en-US" dirty="0"/>
          </a:p>
          <a:p>
            <a:pPr lvl="1"/>
            <a:r>
              <a:rPr lang="en-US" dirty="0" smtClean="0"/>
              <a:t>Warning</a:t>
            </a:r>
            <a:r>
              <a:rPr lang="en-US" dirty="0"/>
              <a:t>: </a:t>
            </a:r>
            <a:endParaRPr lang="en-US" dirty="0" smtClean="0"/>
          </a:p>
          <a:p>
            <a:pPr lvl="2"/>
            <a:r>
              <a:rPr lang="en-US" dirty="0" smtClean="0"/>
              <a:t>Custom </a:t>
            </a:r>
            <a:r>
              <a:rPr lang="en-US" dirty="0"/>
              <a:t>kernels and kernel packages </a:t>
            </a:r>
            <a:r>
              <a:rPr lang="en-US" dirty="0" smtClean="0"/>
              <a:t>are not usually supported </a:t>
            </a:r>
            <a:r>
              <a:rPr lang="en-US" dirty="0"/>
              <a:t>by </a:t>
            </a:r>
            <a:r>
              <a:rPr lang="en-US" dirty="0" smtClean="0"/>
              <a:t>Linux distribution vendors</a:t>
            </a:r>
            <a:endParaRPr lang="en-US" dirty="0"/>
          </a:p>
          <a:p>
            <a:pPr lvl="2"/>
            <a:r>
              <a:rPr lang="en-US" dirty="0" smtClean="0"/>
              <a:t>Installing </a:t>
            </a:r>
            <a:r>
              <a:rPr lang="en-US" dirty="0"/>
              <a:t>a newer kernel </a:t>
            </a:r>
            <a:r>
              <a:rPr lang="en-US" dirty="0" smtClean="0"/>
              <a:t>may fail with distributions </a:t>
            </a:r>
            <a:r>
              <a:rPr lang="en-US" dirty="0"/>
              <a:t>which provide packages which are too old or incompatible with newer </a:t>
            </a:r>
            <a:r>
              <a:rPr lang="en-US" dirty="0" smtClean="0"/>
              <a:t>kernels</a:t>
            </a:r>
            <a:endParaRPr lang="en-US" dirty="0"/>
          </a:p>
          <a:p>
            <a:r>
              <a:rPr lang="en-US" dirty="0" smtClean="0"/>
              <a:t>Docker Inc. supports </a:t>
            </a:r>
            <a:r>
              <a:rPr lang="en-US" dirty="0">
                <a:solidFill>
                  <a:schemeClr val="tx2"/>
                </a:solidFill>
              </a:rPr>
              <a:t>x86_64</a:t>
            </a:r>
            <a:r>
              <a:rPr lang="en-US" dirty="0"/>
              <a:t> </a:t>
            </a:r>
            <a:r>
              <a:rPr lang="en-US" dirty="0" smtClean="0"/>
              <a:t>systems and added partial ARM support in v1.10</a:t>
            </a:r>
          </a:p>
          <a:p>
            <a:pPr lvl="1"/>
            <a:r>
              <a:rPr lang="en-US" dirty="0" smtClean="0"/>
              <a:t>The Docker goal </a:t>
            </a:r>
            <a:r>
              <a:rPr lang="en-US" dirty="0"/>
              <a:t>is to </a:t>
            </a:r>
            <a:r>
              <a:rPr lang="en-US" dirty="0" smtClean="0"/>
              <a:t>run everywhere, some vendors support Docker on other platforms</a:t>
            </a:r>
          </a:p>
          <a:p>
            <a:pPr lvl="1"/>
            <a:r>
              <a:rPr lang="en-US" dirty="0" smtClean="0"/>
              <a:t>FreeBSD offers a 64 bit Linux compatibility layer supporting Docker</a:t>
            </a:r>
          </a:p>
          <a:p>
            <a:pPr lvl="2"/>
            <a:r>
              <a:rPr lang="en-US" dirty="0" smtClean="0"/>
              <a:t>Free </a:t>
            </a:r>
            <a:r>
              <a:rPr lang="en-US" dirty="0"/>
              <a:t>BSD info: https://wiki.freebsd.org/Docker</a:t>
            </a:r>
            <a:endParaRPr lang="en-US" dirty="0" smtClean="0"/>
          </a:p>
          <a:p>
            <a:pPr lvl="1"/>
            <a:r>
              <a:rPr lang="en-US" dirty="0" smtClean="0"/>
              <a:t>The Docker Engine API is supported on </a:t>
            </a:r>
            <a:r>
              <a:rPr lang="en-US" dirty="0" err="1" smtClean="0"/>
              <a:t>Joyent</a:t>
            </a:r>
            <a:r>
              <a:rPr lang="en-US" dirty="0" smtClean="0"/>
              <a:t> </a:t>
            </a:r>
            <a:r>
              <a:rPr lang="en-US" dirty="0" err="1" smtClean="0"/>
              <a:t>SmartOS</a:t>
            </a:r>
            <a:r>
              <a:rPr lang="en-US" dirty="0" smtClean="0"/>
              <a:t> by Triton, </a:t>
            </a:r>
            <a:r>
              <a:rPr lang="en-US" dirty="0"/>
              <a:t>and </a:t>
            </a:r>
            <a:r>
              <a:rPr lang="en-US" dirty="0" smtClean="0"/>
              <a:t>Windows Server 2016 will ship with a Docker Engine compatible API and primitives </a:t>
            </a:r>
            <a:r>
              <a:rPr lang="en-US" dirty="0"/>
              <a:t>to support container-based process isolation and resource </a:t>
            </a:r>
            <a:r>
              <a:rPr lang="en-US" dirty="0" smtClean="0"/>
              <a:t>management on Windows</a:t>
            </a:r>
          </a:p>
          <a:p>
            <a:pPr lvl="2"/>
            <a:r>
              <a:rPr lang="en-US" dirty="0" smtClean="0"/>
              <a:t>Only Windows binaries based on Windows images can run on Windows</a:t>
            </a:r>
          </a:p>
          <a:p>
            <a:pPr lvl="2"/>
            <a:r>
              <a:rPr lang="en-US" dirty="0" smtClean="0"/>
              <a:t>Windows info: https</a:t>
            </a:r>
            <a:r>
              <a:rPr lang="en-US" dirty="0"/>
              <a:t>://msdn.microsoft.com/en-us/virtualization/windowscontainers/quick_start/manage_docker</a:t>
            </a:r>
            <a:endParaRPr lang="en-US" dirty="0" smtClean="0"/>
          </a:p>
          <a:p>
            <a:r>
              <a:rPr lang="en-US" dirty="0" smtClean="0"/>
              <a:t>The Docker client can </a:t>
            </a:r>
            <a:r>
              <a:rPr lang="en-US" dirty="0"/>
              <a:t>run on virtually any </a:t>
            </a:r>
            <a:r>
              <a:rPr lang="en-US" dirty="0" smtClean="0"/>
              <a:t>*nix system</a:t>
            </a:r>
          </a:p>
          <a:p>
            <a:pPr lvl="1"/>
            <a:r>
              <a:rPr lang="en-US" dirty="0" smtClean="0"/>
              <a:t>The client also builds </a:t>
            </a:r>
            <a:r>
              <a:rPr lang="en-US" dirty="0"/>
              <a:t>on OS </a:t>
            </a:r>
            <a:r>
              <a:rPr lang="en-US" dirty="0" smtClean="0"/>
              <a:t>X and Windows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686949"/>
            <a:ext cx="8991600" cy="209485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818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18736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7696200" cy="44043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Virtual machines enabled the cloud era: </a:t>
            </a:r>
            <a:r>
              <a:rPr lang="en-US" dirty="0" smtClean="0">
                <a:solidFill>
                  <a:schemeClr val="tx2"/>
                </a:solidFill>
              </a:rPr>
              <a:t>IaaS</a:t>
            </a:r>
            <a:endParaRPr lang="en-US" dirty="0" smtClean="0"/>
          </a:p>
          <a:p>
            <a:pPr lvl="1"/>
            <a:r>
              <a:rPr lang="en-US" dirty="0" smtClean="0"/>
              <a:t>Providing an abstraction layer between OS and the underlying hardware</a:t>
            </a:r>
          </a:p>
          <a:p>
            <a:pPr lvl="1"/>
            <a:r>
              <a:rPr lang="en-US" dirty="0" smtClean="0"/>
              <a:t>Self service compute</a:t>
            </a:r>
          </a:p>
          <a:p>
            <a:pPr lvl="1"/>
            <a:r>
              <a:rPr lang="en-US" dirty="0" smtClean="0"/>
              <a:t>Pay for use</a:t>
            </a:r>
          </a:p>
          <a:p>
            <a:pPr lvl="1"/>
            <a:r>
              <a:rPr lang="en-US" dirty="0" smtClean="0"/>
              <a:t>Full hardware utilization</a:t>
            </a:r>
          </a:p>
          <a:p>
            <a:pPr lvl="1"/>
            <a:r>
              <a:rPr lang="en-US" dirty="0" smtClean="0"/>
              <a:t>Hardware supported isolation</a:t>
            </a:r>
          </a:p>
          <a:p>
            <a:r>
              <a:rPr lang="en-US" dirty="0" smtClean="0"/>
              <a:t>Proprietary containers enabled </a:t>
            </a:r>
            <a:r>
              <a:rPr lang="en-US" dirty="0" smtClean="0">
                <a:solidFill>
                  <a:schemeClr val="tx2"/>
                </a:solidFill>
              </a:rPr>
              <a:t>PaaS</a:t>
            </a:r>
            <a:r>
              <a:rPr lang="en-US" dirty="0"/>
              <a:t> </a:t>
            </a:r>
            <a:r>
              <a:rPr lang="en-US" dirty="0" smtClean="0"/>
              <a:t>systems</a:t>
            </a:r>
          </a:p>
          <a:p>
            <a:pPr lvl="1"/>
            <a:r>
              <a:rPr lang="en-US" dirty="0"/>
              <a:t>Providing an abstraction layer between applications and the </a:t>
            </a:r>
            <a:r>
              <a:rPr lang="en-US" dirty="0" smtClean="0"/>
              <a:t>OS</a:t>
            </a:r>
            <a:endParaRPr lang="en-US" dirty="0"/>
          </a:p>
          <a:p>
            <a:pPr lvl="1"/>
            <a:r>
              <a:rPr lang="en-US" dirty="0" smtClean="0"/>
              <a:t>Did not provide users with a means to package dependencies</a:t>
            </a:r>
          </a:p>
          <a:p>
            <a:r>
              <a:rPr lang="en-US" dirty="0" smtClean="0"/>
              <a:t>Standards based containers are enabling </a:t>
            </a:r>
            <a:r>
              <a:rPr lang="en-US" dirty="0" smtClean="0">
                <a:solidFill>
                  <a:schemeClr val="tx2"/>
                </a:solidFill>
              </a:rPr>
              <a:t>Cloud Native Applications</a:t>
            </a:r>
          </a:p>
          <a:p>
            <a:pPr lvl="1"/>
            <a:r>
              <a:rPr lang="en-US" dirty="0" smtClean="0"/>
              <a:t>Providing an abstraction layer between applications and the kernel</a:t>
            </a:r>
          </a:p>
          <a:p>
            <a:pPr lvl="1"/>
            <a:r>
              <a:rPr lang="en-US" dirty="0" smtClean="0"/>
              <a:t>Containers can be deployed to PaaS, IaaS/VMs and Bare Metal OSes</a:t>
            </a:r>
          </a:p>
          <a:p>
            <a:pPr lvl="1"/>
            <a:r>
              <a:rPr lang="en-US" dirty="0" smtClean="0"/>
              <a:t>Containers package applications into repeatable predictable environments, easily deployed consistently in development, test and production settings</a:t>
            </a:r>
          </a:p>
          <a:p>
            <a:pPr lvl="1"/>
            <a:r>
              <a:rPr lang="en-US" dirty="0" smtClean="0"/>
              <a:t>Containers enable multiple deterministic application environments to run on a single kernel instance</a:t>
            </a:r>
          </a:p>
          <a:p>
            <a:r>
              <a:rPr lang="en-US" dirty="0" smtClean="0"/>
              <a:t>Docker can run on many platforms</a:t>
            </a:r>
          </a:p>
          <a:p>
            <a:pPr lvl="1"/>
            <a:r>
              <a:rPr lang="en-US" dirty="0" smtClean="0"/>
              <a:t>Typically runs on x64 Linux and requires a 3.10 or later kernel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8824"/>
            <a:ext cx="3733800" cy="5916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077200" cy="2407155"/>
          </a:xfrm>
        </p:spPr>
        <p:txBody>
          <a:bodyPr>
            <a:normAutofit/>
          </a:bodyPr>
          <a:lstStyle/>
          <a:p>
            <a:r>
              <a:rPr lang="en-US" dirty="0" smtClean="0"/>
              <a:t>This course includes a preconfigured Ubuntu 16.04 VM for lab work</a:t>
            </a:r>
          </a:p>
          <a:p>
            <a:r>
              <a:rPr lang="en-US" dirty="0" smtClean="0"/>
              <a:t>All passwords are “user”</a:t>
            </a:r>
          </a:p>
          <a:p>
            <a:r>
              <a:rPr lang="en-US" dirty="0" smtClean="0"/>
              <a:t>All non root user accounts are “user”</a:t>
            </a:r>
          </a:p>
          <a:p>
            <a:r>
              <a:rPr lang="en-US" dirty="0" smtClean="0"/>
              <a:t>You can also complete the labs on any base installation of Ubuntu 16.04 that you have </a:t>
            </a:r>
            <a:r>
              <a:rPr lang="en-US" dirty="0" err="1" smtClean="0"/>
              <a:t>sudo</a:t>
            </a:r>
            <a:r>
              <a:rPr lang="en-US" dirty="0" smtClean="0"/>
              <a:t>/root permissions 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1771" y="163254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633491"/>
            <a:ext cx="7315200" cy="876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73872"/>
            <a:ext cx="7095971" cy="57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Setting up Docker</a:t>
            </a:r>
          </a:p>
        </p:txBody>
      </p:sp>
    </p:spTree>
    <p:extLst>
      <p:ext uri="{BB962C8B-B14F-4D97-AF65-F5344CB8AC3E}">
        <p14:creationId xmlns:p14="http://schemas.microsoft.com/office/powerpoint/2010/main" val="60426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dirty="0" smtClean="0"/>
              <a:t>: Container Basics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2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Describe the relationship between Containers and Microservices</a:t>
            </a:r>
          </a:p>
          <a:p>
            <a:r>
              <a:rPr lang="en-US" dirty="0" smtClean="0"/>
              <a:t>Explain the basic Docker architecture</a:t>
            </a:r>
          </a:p>
          <a:p>
            <a:pPr lvl="1"/>
            <a:r>
              <a:rPr lang="en-US" dirty="0" smtClean="0"/>
              <a:t>Docker engine</a:t>
            </a:r>
          </a:p>
          <a:p>
            <a:pPr lvl="1"/>
            <a:r>
              <a:rPr lang="en-US" dirty="0" smtClean="0"/>
              <a:t>Docker Remote API</a:t>
            </a:r>
          </a:p>
          <a:p>
            <a:pPr lvl="1"/>
            <a:r>
              <a:rPr lang="en-US" dirty="0" smtClean="0"/>
              <a:t>Docker client</a:t>
            </a:r>
          </a:p>
          <a:p>
            <a:pPr lvl="1"/>
            <a:r>
              <a:rPr lang="en-US" dirty="0" smtClean="0"/>
              <a:t>Registries</a:t>
            </a:r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Containers</a:t>
            </a:r>
          </a:p>
          <a:p>
            <a:r>
              <a:rPr lang="en-US" dirty="0" smtClean="0"/>
              <a:t>Examine Container </a:t>
            </a:r>
            <a:r>
              <a:rPr lang="en-US" dirty="0"/>
              <a:t>isolation features (mount, network, UTS, process, </a:t>
            </a:r>
            <a:r>
              <a:rPr lang="en-US" dirty="0" smtClean="0"/>
              <a:t>IPC)</a:t>
            </a:r>
          </a:p>
          <a:p>
            <a:r>
              <a:rPr lang="en-US" dirty="0" smtClean="0"/>
              <a:t>Try creating, listing, and removing containers</a:t>
            </a:r>
          </a:p>
          <a:p>
            <a:r>
              <a:rPr lang="en-US" dirty="0" smtClean="0"/>
              <a:t>Explore docker commands for starting and controlling containers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624"/>
            <a:ext cx="5638800" cy="124897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Microservices and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305800" cy="5410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Microservices</a:t>
            </a:r>
          </a:p>
          <a:p>
            <a:pPr lvl="1"/>
            <a:r>
              <a:rPr lang="en-US" dirty="0" smtClean="0"/>
              <a:t>Used to build distributed software systems with processes that communicate with each other over network interfaces in order to perform the tasks required of an application</a:t>
            </a:r>
          </a:p>
          <a:p>
            <a:pPr lvl="1"/>
            <a:r>
              <a:rPr lang="en-US" dirty="0" smtClean="0"/>
              <a:t>Based on technology-agnostic interface protocols (like REST and Apache Thrift)</a:t>
            </a:r>
          </a:p>
          <a:p>
            <a:r>
              <a:rPr lang="en-US" dirty="0" smtClean="0"/>
              <a:t>A </a:t>
            </a:r>
            <a:r>
              <a:rPr lang="en-US" dirty="0"/>
              <a:t>more concrete and </a:t>
            </a:r>
            <a:r>
              <a:rPr lang="en-US" dirty="0">
                <a:solidFill>
                  <a:schemeClr val="tx2"/>
                </a:solidFill>
              </a:rPr>
              <a:t>modern interpretation of </a:t>
            </a:r>
            <a:r>
              <a:rPr lang="en-US" dirty="0" smtClean="0">
                <a:solidFill>
                  <a:schemeClr val="tx2"/>
                </a:solidFill>
              </a:rPr>
              <a:t>SOA</a:t>
            </a:r>
            <a:r>
              <a:rPr lang="en-US" dirty="0" smtClean="0"/>
              <a:t> Service Oriented Architectures </a:t>
            </a:r>
          </a:p>
          <a:p>
            <a:pPr lvl="1"/>
            <a:r>
              <a:rPr lang="en-US" dirty="0" smtClean="0"/>
              <a:t>The first realization of SOA post the introduction of DevOps</a:t>
            </a:r>
          </a:p>
          <a:p>
            <a:pPr lvl="1"/>
            <a:r>
              <a:rPr lang="en-US" dirty="0" smtClean="0"/>
              <a:t>Becoming the standard for building continuously deployed systems</a:t>
            </a:r>
          </a:p>
          <a:p>
            <a:r>
              <a:rPr lang="en-US" dirty="0" smtClean="0"/>
              <a:t>In </a:t>
            </a:r>
            <a:r>
              <a:rPr lang="en-US" dirty="0"/>
              <a:t>contrast to </a:t>
            </a:r>
            <a:r>
              <a:rPr lang="en-US" dirty="0" smtClean="0"/>
              <a:t>SOA</a:t>
            </a:r>
          </a:p>
          <a:p>
            <a:pPr lvl="1"/>
            <a:r>
              <a:rPr lang="en-US" dirty="0" smtClean="0"/>
              <a:t>Microservices answer the </a:t>
            </a:r>
            <a:r>
              <a:rPr lang="en-US" dirty="0"/>
              <a:t>question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</a:t>
            </a:r>
            <a:r>
              <a:rPr lang="en-US" dirty="0"/>
              <a:t>big a service should be and how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it should </a:t>
            </a:r>
            <a:r>
              <a:rPr lang="en-US" dirty="0"/>
              <a:t>communicate </a:t>
            </a:r>
            <a:endParaRPr lang="en-US" dirty="0" smtClean="0"/>
          </a:p>
          <a:p>
            <a:pPr lvl="2"/>
            <a:r>
              <a:rPr lang="en-US" dirty="0" smtClean="0"/>
              <a:t>In </a:t>
            </a:r>
            <a:r>
              <a:rPr lang="en-US" dirty="0"/>
              <a:t>a microservices architecture, services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should </a:t>
            </a:r>
            <a:r>
              <a:rPr lang="en-US" dirty="0"/>
              <a:t>be small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chemeClr val="tx2"/>
                </a:solidFill>
              </a:rPr>
              <a:t>one crisp responsibility</a:t>
            </a:r>
          </a:p>
          <a:p>
            <a:pPr lvl="2"/>
            <a:r>
              <a:rPr lang="en-US" dirty="0" smtClean="0"/>
              <a:t>Interface protocols </a:t>
            </a:r>
            <a:r>
              <a:rPr lang="en-US" dirty="0"/>
              <a:t>should </a:t>
            </a:r>
            <a:r>
              <a:rPr lang="en-US" dirty="0" smtClean="0"/>
              <a:t>be lightweight and </a:t>
            </a:r>
            <a:br>
              <a:rPr lang="en-US" dirty="0" smtClean="0"/>
            </a:br>
            <a:r>
              <a:rPr lang="en-US" dirty="0" smtClean="0">
                <a:solidFill>
                  <a:schemeClr val="tx2"/>
                </a:solidFill>
              </a:rPr>
              <a:t>language agnostic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Atomically deployable</a:t>
            </a:r>
            <a:r>
              <a:rPr lang="en-US" dirty="0" smtClean="0"/>
              <a:t>, dependencies are </a:t>
            </a:r>
            <a:br>
              <a:rPr lang="en-US" dirty="0" smtClean="0"/>
            </a:br>
            <a:r>
              <a:rPr lang="en-US" dirty="0" smtClean="0"/>
              <a:t>discovered</a:t>
            </a:r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Enhanced cohesion </a:t>
            </a:r>
            <a:r>
              <a:rPr lang="en-US" dirty="0"/>
              <a:t>and </a:t>
            </a:r>
            <a:r>
              <a:rPr lang="en-US" dirty="0" smtClean="0"/>
              <a:t>reduced coupling</a:t>
            </a:r>
          </a:p>
          <a:p>
            <a:pPr lvl="1"/>
            <a:r>
              <a:rPr lang="en-US" dirty="0" smtClean="0"/>
              <a:t>Easier </a:t>
            </a:r>
            <a:r>
              <a:rPr lang="en-US" dirty="0"/>
              <a:t>to change and add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the architecture of an individual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service to </a:t>
            </a:r>
            <a:r>
              <a:rPr lang="en-US" dirty="0"/>
              <a:t>emerge through continuous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refactoring, reducing the </a:t>
            </a:r>
            <a:r>
              <a:rPr lang="en-US" dirty="0"/>
              <a:t>need for a big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design up-front and </a:t>
            </a:r>
            <a:r>
              <a:rPr lang="en-US" dirty="0"/>
              <a:t>allows for releasing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software </a:t>
            </a:r>
            <a:r>
              <a:rPr lang="en-US" dirty="0" smtClean="0"/>
              <a:t>early </a:t>
            </a:r>
            <a:r>
              <a:rPr lang="en-US" dirty="0"/>
              <a:t>and </a:t>
            </a:r>
            <a:r>
              <a:rPr lang="en-US" dirty="0" smtClean="0"/>
              <a:t>often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48200" y="3581400"/>
            <a:ext cx="4343400" cy="286232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Docker containers work particularly well with microservices characterized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hort-lived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Immutable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Disposable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Service-oriented</a:t>
            </a:r>
          </a:p>
          <a:p>
            <a:endParaRPr lang="en-US" dirty="0"/>
          </a:p>
          <a:p>
            <a:r>
              <a:rPr lang="en-US" dirty="0" smtClean="0"/>
              <a:t>Other applications can also benefit from containerization but microservices are the prime 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8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0134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Shipping Container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65568"/>
            <a:ext cx="7315200" cy="4330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Like a normal shipping container, </a:t>
            </a:r>
            <a:r>
              <a:rPr lang="en-US" dirty="0" smtClean="0"/>
              <a:t>Docker containers are:</a:t>
            </a:r>
          </a:p>
          <a:p>
            <a:pPr lvl="1"/>
            <a:r>
              <a:rPr lang="en-US" dirty="0" smtClean="0"/>
              <a:t>Interchangeable</a:t>
            </a:r>
          </a:p>
          <a:p>
            <a:pPr lvl="1"/>
            <a:r>
              <a:rPr lang="en-US" dirty="0" smtClean="0"/>
              <a:t>Stackable</a:t>
            </a:r>
          </a:p>
          <a:p>
            <a:pPr lvl="1"/>
            <a:r>
              <a:rPr lang="en-US" dirty="0" smtClean="0"/>
              <a:t>Portable</a:t>
            </a:r>
          </a:p>
          <a:p>
            <a:pPr lvl="1"/>
            <a:r>
              <a:rPr lang="en-US" dirty="0" smtClean="0"/>
              <a:t>Generic</a:t>
            </a:r>
          </a:p>
          <a:p>
            <a:r>
              <a:rPr lang="en-US" dirty="0" smtClean="0"/>
              <a:t>Making it easy to build a </a:t>
            </a:r>
            <a:br>
              <a:rPr lang="en-US" dirty="0" smtClean="0"/>
            </a:br>
            <a:r>
              <a:rPr lang="en-US" dirty="0" smtClean="0"/>
              <a:t>range of applications for </a:t>
            </a:r>
            <a:br>
              <a:rPr lang="en-US" dirty="0" smtClean="0"/>
            </a:br>
            <a:r>
              <a:rPr lang="en-US" dirty="0" smtClean="0"/>
              <a:t>deployment anywhere</a:t>
            </a:r>
          </a:p>
          <a:p>
            <a:pPr lvl="1"/>
            <a:r>
              <a:rPr lang="en-US" dirty="0" smtClean="0"/>
              <a:t>CI Test Platform</a:t>
            </a:r>
          </a:p>
          <a:p>
            <a:pPr lvl="1"/>
            <a:r>
              <a:rPr lang="en-US" dirty="0" smtClean="0"/>
              <a:t>Cloud Deployment</a:t>
            </a:r>
          </a:p>
          <a:p>
            <a:pPr lvl="1"/>
            <a:r>
              <a:rPr lang="en-US" dirty="0" smtClean="0"/>
              <a:t>Local execution</a:t>
            </a:r>
          </a:p>
          <a:p>
            <a:pPr lvl="1"/>
            <a:r>
              <a:rPr lang="en-US" dirty="0" smtClean="0"/>
              <a:t>Partner distribution </a:t>
            </a:r>
          </a:p>
          <a:p>
            <a:pPr lvl="1"/>
            <a:r>
              <a:rPr lang="en-US" dirty="0" smtClean="0"/>
              <a:t>Software as a Service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42" name="Picture 2" descr="http://sdtimes.com/wp-content/uploads/2015/01/0120.sdt-docker-info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3400" y="3352800"/>
            <a:ext cx="43434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28800" y="626006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Image: SD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6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14177"/>
            <a:ext cx="7391400" cy="957423"/>
          </a:xfrm>
        </p:spPr>
        <p:txBody>
          <a:bodyPr/>
          <a:lstStyle/>
          <a:p>
            <a:r>
              <a:rPr lang="en-US" dirty="0" smtClean="0"/>
              <a:t>Core Docker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371600"/>
            <a:ext cx="5637212" cy="5333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Docker Engine</a:t>
            </a:r>
          </a:p>
          <a:p>
            <a:pPr lvl="1"/>
            <a:r>
              <a:rPr lang="en-US" dirty="0" smtClean="0"/>
              <a:t>Daemon on the Linux host supporting docker container execution: /</a:t>
            </a:r>
            <a:r>
              <a:rPr lang="en-US" dirty="0" err="1" smtClean="0"/>
              <a:t>usr</a:t>
            </a:r>
            <a:r>
              <a:rPr lang="en-US" dirty="0" smtClean="0"/>
              <a:t>/bin/</a:t>
            </a:r>
            <a:r>
              <a:rPr lang="en-US" dirty="0" err="1" smtClean="0"/>
              <a:t>dockerd</a:t>
            </a:r>
            <a:endParaRPr lang="en-US" dirty="0" smtClean="0"/>
          </a:p>
          <a:p>
            <a:pPr lvl="2"/>
            <a:r>
              <a:rPr lang="en-US" dirty="0" smtClean="0"/>
              <a:t>Docker manages containers, the </a:t>
            </a:r>
            <a:r>
              <a:rPr lang="en-US" dirty="0" err="1" smtClean="0"/>
              <a:t>linux</a:t>
            </a:r>
            <a:r>
              <a:rPr lang="en-US" dirty="0" smtClean="0"/>
              <a:t> kernel runs containers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Docker Client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D</a:t>
            </a:r>
            <a:r>
              <a:rPr lang="en-US" dirty="0" smtClean="0"/>
              <a:t>ocker client sends requests to local and remote Docker daemons: /</a:t>
            </a:r>
            <a:r>
              <a:rPr lang="en-US" dirty="0" err="1" smtClean="0"/>
              <a:t>usr</a:t>
            </a:r>
            <a:r>
              <a:rPr lang="en-US" dirty="0" smtClean="0"/>
              <a:t>/bin/</a:t>
            </a:r>
            <a:r>
              <a:rPr lang="en-US" dirty="0" err="1" smtClean="0"/>
              <a:t>docker</a:t>
            </a:r>
            <a:r>
              <a:rPr lang="en-US" dirty="0" smtClean="0"/>
              <a:t> (or docker.exe)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Docker Remote API</a:t>
            </a:r>
          </a:p>
          <a:p>
            <a:pPr lvl="1"/>
            <a:r>
              <a:rPr lang="en-US" dirty="0" smtClean="0"/>
              <a:t>The Docker client talks to the Docker daemon through the Docker Remote RESTful </a:t>
            </a:r>
            <a:r>
              <a:rPr lang="en-US" dirty="0"/>
              <a:t>API </a:t>
            </a:r>
          </a:p>
          <a:p>
            <a:r>
              <a:rPr lang="en-US" dirty="0" smtClean="0"/>
              <a:t>Docker </a:t>
            </a:r>
            <a:r>
              <a:rPr lang="en-US" dirty="0" smtClean="0">
                <a:solidFill>
                  <a:schemeClr val="tx2"/>
                </a:solidFill>
              </a:rPr>
              <a:t>Images</a:t>
            </a:r>
          </a:p>
          <a:p>
            <a:pPr lvl="1"/>
            <a:r>
              <a:rPr lang="en-US" dirty="0" smtClean="0"/>
              <a:t>Images are used to generate containers </a:t>
            </a:r>
          </a:p>
          <a:p>
            <a:pPr lvl="2"/>
            <a:r>
              <a:rPr lang="en-US" dirty="0"/>
              <a:t>J</a:t>
            </a:r>
            <a:r>
              <a:rPr lang="en-US" dirty="0" smtClean="0"/>
              <a:t>ust as a VM image can create multiple VM instances</a:t>
            </a:r>
          </a:p>
          <a:p>
            <a:pPr lvl="2"/>
            <a:r>
              <a:rPr lang="en-US" dirty="0" smtClean="0"/>
              <a:t>Just as an executable (/</a:t>
            </a:r>
            <a:r>
              <a:rPr lang="en-US" dirty="0" err="1" smtClean="0"/>
              <a:t>usr</a:t>
            </a:r>
            <a:r>
              <a:rPr lang="en-US" dirty="0" smtClean="0"/>
              <a:t>/bin/vi) can create multiple processes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Registries</a:t>
            </a:r>
          </a:p>
          <a:p>
            <a:pPr lvl="1"/>
            <a:r>
              <a:rPr lang="en-US" dirty="0" smtClean="0"/>
              <a:t>Registries are network services from which Docker Images can be saved and retrieved</a:t>
            </a:r>
          </a:p>
          <a:p>
            <a:pPr lvl="1"/>
            <a:r>
              <a:rPr lang="en-US" dirty="0" smtClean="0"/>
              <a:t>The Docker Hub is an internet based registry with support for public and private images</a:t>
            </a:r>
          </a:p>
          <a:p>
            <a:pPr lvl="1"/>
            <a:r>
              <a:rPr lang="en-US" dirty="0" smtClean="0"/>
              <a:t>Private registry servers can be created for an organization’s internal use</a:t>
            </a:r>
          </a:p>
          <a:p>
            <a:r>
              <a:rPr lang="en-US" dirty="0" smtClean="0"/>
              <a:t>Docker </a:t>
            </a:r>
            <a:r>
              <a:rPr lang="en-US" dirty="0" smtClean="0">
                <a:solidFill>
                  <a:schemeClr val="tx2"/>
                </a:solidFill>
              </a:rPr>
              <a:t>Containers</a:t>
            </a:r>
          </a:p>
          <a:p>
            <a:pPr lvl="1"/>
            <a:r>
              <a:rPr lang="en-US" dirty="0" smtClean="0"/>
              <a:t>A container is a software package generated from an image</a:t>
            </a:r>
          </a:p>
          <a:p>
            <a:pPr lvl="1"/>
            <a:r>
              <a:rPr lang="en-US" dirty="0" smtClean="0"/>
              <a:t>Said to be running when processes are executing within it</a:t>
            </a:r>
          </a:p>
          <a:p>
            <a:pPr lvl="1"/>
            <a:r>
              <a:rPr lang="en-US" dirty="0" smtClean="0"/>
              <a:t>Can be stopped and started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286000"/>
            <a:ext cx="3267075" cy="4129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8688" y="3689130"/>
            <a:ext cx="2830512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Docker Remote REST API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45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8303"/>
            <a:ext cx="7543800" cy="792695"/>
          </a:xfrm>
        </p:spPr>
        <p:txBody>
          <a:bodyPr/>
          <a:lstStyle/>
          <a:p>
            <a:r>
              <a:rPr lang="en-US" dirty="0" smtClean="0"/>
              <a:t>Container Lifecycle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198"/>
            <a:ext cx="7848600" cy="25406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Docker Containers provide support for typical service and VM control operations</a:t>
            </a:r>
          </a:p>
          <a:p>
            <a:pPr lvl="1"/>
            <a:r>
              <a:rPr lang="en-US" dirty="0" err="1" smtClean="0"/>
              <a:t>ps</a:t>
            </a:r>
            <a:r>
              <a:rPr lang="en-US" dirty="0" smtClean="0"/>
              <a:t>		List containers (why not ls (!?) … too late now …)</a:t>
            </a:r>
          </a:p>
          <a:p>
            <a:pPr lvl="1"/>
            <a:r>
              <a:rPr lang="en-US" dirty="0" smtClean="0"/>
              <a:t>create	Create a new container</a:t>
            </a:r>
          </a:p>
          <a:p>
            <a:pPr lvl="1"/>
            <a:r>
              <a:rPr lang="en-US" dirty="0" err="1" smtClean="0"/>
              <a:t>rm</a:t>
            </a:r>
            <a:r>
              <a:rPr lang="en-US" dirty="0" smtClean="0"/>
              <a:t>		Removes (deletes) a container from the system</a:t>
            </a:r>
          </a:p>
          <a:p>
            <a:pPr lvl="1"/>
            <a:r>
              <a:rPr lang="en-US" dirty="0" smtClean="0"/>
              <a:t>start		Start a container running</a:t>
            </a:r>
          </a:p>
          <a:p>
            <a:pPr lvl="1"/>
            <a:r>
              <a:rPr lang="en-US" dirty="0" smtClean="0"/>
              <a:t>stop		Stop a running container</a:t>
            </a:r>
          </a:p>
          <a:p>
            <a:pPr lvl="1"/>
            <a:r>
              <a:rPr lang="en-US" dirty="0" smtClean="0"/>
              <a:t>restart	Restart a running container or start a stopped container</a:t>
            </a:r>
          </a:p>
          <a:p>
            <a:pPr lvl="1"/>
            <a:r>
              <a:rPr lang="en-US" dirty="0" smtClean="0"/>
              <a:t>run		Run a new container (create + start)</a:t>
            </a:r>
          </a:p>
          <a:p>
            <a:pPr lvl="1"/>
            <a:r>
              <a:rPr lang="en-US" dirty="0" smtClean="0"/>
              <a:t>pause	Pause </a:t>
            </a:r>
            <a:r>
              <a:rPr lang="en-US" dirty="0"/>
              <a:t>all processes within a container</a:t>
            </a:r>
          </a:p>
          <a:p>
            <a:pPr lvl="1"/>
            <a:r>
              <a:rPr lang="en-US" dirty="0" err="1" smtClean="0"/>
              <a:t>unpause</a:t>
            </a:r>
            <a:r>
              <a:rPr lang="en-US" dirty="0" smtClean="0"/>
              <a:t>	</a:t>
            </a:r>
            <a:r>
              <a:rPr lang="en-US" dirty="0" err="1" smtClean="0"/>
              <a:t>Unpause</a:t>
            </a:r>
            <a:r>
              <a:rPr lang="en-US" dirty="0" smtClean="0"/>
              <a:t> a paused container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64161" y="171626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7" y="3569847"/>
            <a:ext cx="6047064" cy="15428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5265551"/>
            <a:ext cx="5943600" cy="13897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253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315200" cy="727663"/>
          </a:xfrm>
        </p:spPr>
        <p:txBody>
          <a:bodyPr/>
          <a:lstStyle/>
          <a:p>
            <a:r>
              <a:rPr lang="en-US" dirty="0" smtClean="0"/>
              <a:t>Running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280010" cy="20023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docker command line client provides general command help in response to the --help switch</a:t>
            </a:r>
          </a:p>
          <a:p>
            <a:pPr lvl="1"/>
            <a:r>
              <a:rPr lang="en-US" dirty="0" smtClean="0"/>
              <a:t>Specific command help can be acquired by issuing the docker sub command followed by the --help </a:t>
            </a:r>
            <a:r>
              <a:rPr lang="en-US" dirty="0" err="1" smtClean="0"/>
              <a:t>swtich</a:t>
            </a:r>
            <a:endParaRPr lang="en-US" dirty="0" smtClean="0"/>
          </a:p>
          <a:p>
            <a:pPr lvl="2"/>
            <a:r>
              <a:rPr lang="en-US" dirty="0" smtClean="0"/>
              <a:t>e.g.  $ </a:t>
            </a:r>
            <a:r>
              <a:rPr lang="en-US" dirty="0" err="1" smtClean="0"/>
              <a:t>sudo</a:t>
            </a:r>
            <a:r>
              <a:rPr lang="en-US" dirty="0" smtClean="0"/>
              <a:t> docker run --help</a:t>
            </a:r>
          </a:p>
          <a:p>
            <a:r>
              <a:rPr lang="en-US" dirty="0" smtClean="0"/>
              <a:t>The run command accepts an image and a command to run in the generated container</a:t>
            </a:r>
          </a:p>
          <a:p>
            <a:pPr lvl="1"/>
            <a:r>
              <a:rPr lang="en-US" dirty="0" smtClean="0"/>
              <a:t>If no command is specified the default image command is run</a:t>
            </a:r>
          </a:p>
          <a:p>
            <a:r>
              <a:rPr lang="en-US" dirty="0" smtClean="0"/>
              <a:t>Run creates a new container from the image to run the command within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/>
                </a:solidFill>
              </a:rPr>
              <a:t>-i</a:t>
            </a:r>
            <a:r>
              <a:rPr lang="en-US" dirty="0" smtClean="0"/>
              <a:t> switch connects to the container’s STDIN stream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>
                <a:solidFill>
                  <a:schemeClr val="tx2"/>
                </a:solidFill>
              </a:rPr>
              <a:t>-t</a:t>
            </a:r>
            <a:r>
              <a:rPr lang="en-US" dirty="0" smtClean="0"/>
              <a:t> switch creates an interactive </a:t>
            </a:r>
            <a:r>
              <a:rPr lang="en-US" dirty="0" err="1" smtClean="0"/>
              <a:t>tty</a:t>
            </a:r>
            <a:r>
              <a:rPr lang="en-US" dirty="0" smtClean="0"/>
              <a:t> within the container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6465" y="158471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03916" y="2846177"/>
            <a:ext cx="2362200" cy="13849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Docker </a:t>
            </a:r>
            <a:r>
              <a:rPr lang="en-US" sz="1400" dirty="0" smtClean="0"/>
              <a:t>uses the specified image </a:t>
            </a:r>
            <a:r>
              <a:rPr lang="en-US" sz="1400" dirty="0"/>
              <a:t>to create </a:t>
            </a:r>
            <a:r>
              <a:rPr lang="en-US" sz="1400" dirty="0" smtClean="0"/>
              <a:t>a new </a:t>
            </a:r>
            <a:r>
              <a:rPr lang="en-US" sz="1400" dirty="0"/>
              <a:t>container </a:t>
            </a:r>
            <a:r>
              <a:rPr lang="en-US" sz="1400" dirty="0" smtClean="0"/>
              <a:t>with </a:t>
            </a:r>
            <a:r>
              <a:rPr lang="en-US" sz="1400" dirty="0"/>
              <a:t>an isolated </a:t>
            </a:r>
            <a:r>
              <a:rPr lang="en-US" sz="1400" dirty="0" smtClean="0"/>
              <a:t>filesystem, IPC, process environment, and </a:t>
            </a:r>
            <a:r>
              <a:rPr lang="en-US" sz="1400" smtClean="0"/>
              <a:t>network namespace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96624"/>
            <a:ext cx="5365750" cy="38079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" y="4158342"/>
            <a:ext cx="2111829" cy="1143001"/>
          </a:xfrm>
          <a:prstGeom prst="rect">
            <a:avLst/>
          </a:prstGeom>
          <a:noFill/>
          <a:ln>
            <a:solidFill>
              <a:srgbClr val="150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650" y="4800600"/>
            <a:ext cx="4828099" cy="17430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08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 txBox="1">
            <a:spLocks/>
          </p:cNvSpPr>
          <p:nvPr/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&amp;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110" y="3200400"/>
            <a:ext cx="7162800" cy="2804160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dirty="0"/>
              <a:t>Container Overview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Container Basics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Controlling Containers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Advanced Container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AE55-7CCA-47E3-92F9-1680A267B0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1"/>
            <a:ext cx="7391400" cy="703556"/>
          </a:xfrm>
        </p:spPr>
        <p:txBody>
          <a:bodyPr/>
          <a:lstStyle/>
          <a:p>
            <a:r>
              <a:rPr lang="en-US" dirty="0" smtClean="0"/>
              <a:t>The 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3886200" cy="571032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Docker Hub </a:t>
            </a:r>
            <a:r>
              <a:rPr lang="en-US" dirty="0" smtClean="0"/>
              <a:t>is a registry supporting dynamic container image download</a:t>
            </a:r>
          </a:p>
          <a:p>
            <a:r>
              <a:rPr lang="en-US" dirty="0" smtClean="0"/>
              <a:t>Docker Hub hosts many base images </a:t>
            </a:r>
          </a:p>
          <a:p>
            <a:pPr lvl="1"/>
            <a:r>
              <a:rPr lang="en-US" dirty="0" err="1" smtClean="0"/>
              <a:t>Cirros</a:t>
            </a:r>
            <a:endParaRPr lang="en-US" dirty="0" smtClean="0"/>
          </a:p>
          <a:p>
            <a:pPr lvl="1"/>
            <a:r>
              <a:rPr lang="en-US" dirty="0"/>
              <a:t>U</a:t>
            </a:r>
            <a:r>
              <a:rPr lang="en-US" dirty="0" smtClean="0"/>
              <a:t>buntu </a:t>
            </a:r>
          </a:p>
          <a:p>
            <a:pPr lvl="1"/>
            <a:r>
              <a:rPr lang="en-US" dirty="0" smtClean="0"/>
              <a:t>Fedora</a:t>
            </a:r>
          </a:p>
          <a:p>
            <a:pPr lvl="1"/>
            <a:r>
              <a:rPr lang="en-US" dirty="0" err="1" smtClean="0"/>
              <a:t>Debian</a:t>
            </a:r>
            <a:endParaRPr lang="en-US" dirty="0" smtClean="0"/>
          </a:p>
          <a:p>
            <a:pPr lvl="1"/>
            <a:r>
              <a:rPr lang="en-US" dirty="0" smtClean="0"/>
              <a:t>Centos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.</a:t>
            </a:r>
          </a:p>
          <a:p>
            <a:r>
              <a:rPr lang="en-US" dirty="0" smtClean="0"/>
              <a:t>These images can be used as </a:t>
            </a:r>
            <a:r>
              <a:rPr lang="en-US" dirty="0"/>
              <a:t>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basis </a:t>
            </a:r>
            <a:r>
              <a:rPr lang="en-US" dirty="0"/>
              <a:t>for building </a:t>
            </a:r>
            <a:r>
              <a:rPr lang="en-US" dirty="0" smtClean="0"/>
              <a:t>custom application service images </a:t>
            </a:r>
          </a:p>
          <a:p>
            <a:pPr lvl="1"/>
            <a:r>
              <a:rPr lang="en-US" dirty="0" smtClean="0"/>
              <a:t>Our prior example automatically</a:t>
            </a:r>
            <a:br>
              <a:rPr lang="en-US" dirty="0" smtClean="0"/>
            </a:br>
            <a:r>
              <a:rPr lang="en-US" dirty="0" smtClean="0"/>
              <a:t>downloaded the minimal </a:t>
            </a:r>
            <a:r>
              <a:rPr lang="en-US" dirty="0" err="1" smtClean="0"/>
              <a:t>Cirros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Linux cloud image and then ran</a:t>
            </a:r>
            <a:br>
              <a:rPr lang="en-US" dirty="0" smtClean="0"/>
            </a:br>
            <a:r>
              <a:rPr lang="en-US" dirty="0" smtClean="0"/>
              <a:t>a Bourne shell within the container</a:t>
            </a:r>
          </a:p>
          <a:p>
            <a:r>
              <a:rPr lang="en-US" dirty="0" smtClean="0"/>
              <a:t>When docker can not find an</a:t>
            </a:r>
            <a:br>
              <a:rPr lang="en-US" dirty="0" smtClean="0"/>
            </a:br>
            <a:r>
              <a:rPr lang="en-US" dirty="0" smtClean="0"/>
              <a:t>image locally it looks for the image in a registry, like </a:t>
            </a:r>
            <a:r>
              <a:rPr lang="en-US" dirty="0" err="1" smtClean="0"/>
              <a:t>DockerHub</a:t>
            </a:r>
            <a:endParaRPr lang="en-US" dirty="0" smtClean="0"/>
          </a:p>
          <a:p>
            <a:r>
              <a:rPr lang="en-US" dirty="0" smtClean="0"/>
              <a:t>Docker Hub also hosts ready to run service images</a:t>
            </a:r>
          </a:p>
          <a:p>
            <a:pPr lvl="1"/>
            <a:r>
              <a:rPr lang="en-US" dirty="0" smtClean="0"/>
              <a:t>MongoDB, Cassandra, Apache, Nginx, </a:t>
            </a:r>
            <a:r>
              <a:rPr lang="en-US" dirty="0" err="1" smtClean="0"/>
              <a:t>Redis</a:t>
            </a:r>
            <a:r>
              <a:rPr lang="en-US" dirty="0" smtClean="0"/>
              <a:t>, WordPress, …</a:t>
            </a:r>
          </a:p>
          <a:p>
            <a:r>
              <a:rPr lang="en-US" dirty="0" smtClean="0"/>
              <a:t>And dev platform images</a:t>
            </a:r>
          </a:p>
          <a:p>
            <a:pPr lvl="1"/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Ruby, Python,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57" y="228600"/>
            <a:ext cx="1947918" cy="6477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70" y="1981200"/>
            <a:ext cx="376428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5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5"/>
            <a:ext cx="6019800" cy="6393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Exploring a Centos Container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7924800" cy="12953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base centos image is 218MB, this is less than half the size of a base Centos server VM</a:t>
            </a:r>
          </a:p>
          <a:p>
            <a:r>
              <a:rPr lang="en-US" dirty="0" smtClean="0"/>
              <a:t>Running containers share the host kernel but supply their own OS personality</a:t>
            </a:r>
          </a:p>
          <a:p>
            <a:pPr lvl="1"/>
            <a:r>
              <a:rPr lang="en-US" dirty="0" smtClean="0"/>
              <a:t>Libraries, executables, configuration files,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Running containers also have their own network interfaces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48628" y="141086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6" y="2329057"/>
            <a:ext cx="8029114" cy="44527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4114800"/>
            <a:ext cx="5254283" cy="19926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4812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9782"/>
            <a:ext cx="7398154" cy="838200"/>
          </a:xfrm>
        </p:spPr>
        <p:txBody>
          <a:bodyPr/>
          <a:lstStyle/>
          <a:p>
            <a:r>
              <a:rPr lang="en-US" dirty="0" smtClean="0"/>
              <a:t>Container Isolation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17982"/>
            <a:ext cx="7696200" cy="538281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Images create copy on write container layers</a:t>
            </a:r>
          </a:p>
          <a:p>
            <a:r>
              <a:rPr lang="en-US" dirty="0" smtClean="0"/>
              <a:t>Changes made to containers are isolated from the host and other container instances</a:t>
            </a:r>
          </a:p>
          <a:p>
            <a:pPr lvl="1"/>
            <a:r>
              <a:rPr lang="en-US" dirty="0" smtClean="0"/>
              <a:t>e.g. installing vim in a container makes it available to that container only</a:t>
            </a:r>
          </a:p>
          <a:p>
            <a:pPr lvl="1"/>
            <a:r>
              <a:rPr lang="en-US" dirty="0" smtClean="0"/>
              <a:t>The host will not have vim installed</a:t>
            </a:r>
          </a:p>
          <a:p>
            <a:pPr lvl="1"/>
            <a:r>
              <a:rPr lang="en-US" dirty="0" smtClean="0"/>
              <a:t>Other </a:t>
            </a:r>
            <a:br>
              <a:rPr lang="en-US" dirty="0" smtClean="0"/>
            </a:br>
            <a:r>
              <a:rPr lang="en-US" dirty="0" smtClean="0"/>
              <a:t>containers </a:t>
            </a:r>
            <a:br>
              <a:rPr lang="en-US" dirty="0" smtClean="0"/>
            </a:br>
            <a:r>
              <a:rPr lang="en-US" dirty="0" smtClean="0"/>
              <a:t>generated from </a:t>
            </a:r>
            <a:br>
              <a:rPr lang="en-US" dirty="0" smtClean="0"/>
            </a:br>
            <a:r>
              <a:rPr lang="en-US" dirty="0" smtClean="0"/>
              <a:t>the same image </a:t>
            </a:r>
            <a:br>
              <a:rPr lang="en-US" dirty="0" smtClean="0"/>
            </a:br>
            <a:r>
              <a:rPr lang="en-US" dirty="0" smtClean="0"/>
              <a:t>will not have </a:t>
            </a:r>
            <a:br>
              <a:rPr lang="en-US" dirty="0" smtClean="0"/>
            </a:br>
            <a:r>
              <a:rPr lang="en-US" dirty="0" smtClean="0"/>
              <a:t>vim installed</a:t>
            </a:r>
          </a:p>
          <a:p>
            <a:r>
              <a:rPr lang="en-US" dirty="0" smtClean="0"/>
              <a:t>This ensures</a:t>
            </a:r>
            <a:br>
              <a:rPr lang="en-US" dirty="0" smtClean="0"/>
            </a:br>
            <a:r>
              <a:rPr lang="en-US" dirty="0" smtClean="0"/>
              <a:t>that every </a:t>
            </a:r>
            <a:br>
              <a:rPr lang="en-US" dirty="0" smtClean="0"/>
            </a:br>
            <a:r>
              <a:rPr lang="en-US" dirty="0" smtClean="0"/>
              <a:t>container </a:t>
            </a:r>
            <a:br>
              <a:rPr lang="en-US" dirty="0" smtClean="0"/>
            </a:br>
            <a:r>
              <a:rPr lang="en-US" dirty="0" smtClean="0"/>
              <a:t>generated from</a:t>
            </a:r>
            <a:br>
              <a:rPr lang="en-US" dirty="0" smtClean="0"/>
            </a:br>
            <a:r>
              <a:rPr lang="en-US" dirty="0" smtClean="0"/>
              <a:t>a given image </a:t>
            </a:r>
            <a:br>
              <a:rPr lang="en-US" dirty="0" smtClean="0"/>
            </a:br>
            <a:r>
              <a:rPr lang="en-US" dirty="0" smtClean="0"/>
              <a:t>shares the </a:t>
            </a:r>
            <a:br>
              <a:rPr lang="en-US" dirty="0" smtClean="0"/>
            </a:br>
            <a:r>
              <a:rPr lang="en-US" dirty="0" smtClean="0"/>
              <a:t>same, </a:t>
            </a:r>
            <a:br>
              <a:rPr lang="en-US" dirty="0" smtClean="0"/>
            </a:br>
            <a:r>
              <a:rPr lang="en-US" dirty="0" smtClean="0"/>
              <a:t>predictable, </a:t>
            </a:r>
            <a:br>
              <a:rPr lang="en-US" dirty="0" smtClean="0"/>
            </a:br>
            <a:r>
              <a:rPr lang="en-US" dirty="0" smtClean="0"/>
              <a:t>repeatable, </a:t>
            </a:r>
            <a:br>
              <a:rPr lang="en-US" dirty="0" smtClean="0"/>
            </a:br>
            <a:r>
              <a:rPr lang="en-US" dirty="0" smtClean="0"/>
              <a:t>initial state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735758"/>
            <a:ext cx="6615772" cy="4026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639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9855"/>
            <a:ext cx="7315200" cy="702855"/>
          </a:xfrm>
        </p:spPr>
        <p:txBody>
          <a:bodyPr/>
          <a:lstStyle/>
          <a:p>
            <a:r>
              <a:rPr lang="en-US" dirty="0" smtClean="0"/>
              <a:t>Listing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0549"/>
            <a:ext cx="7924800" cy="334228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Containers have (at least) 3 Names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ID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Container Name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Hostname</a:t>
            </a:r>
          </a:p>
          <a:p>
            <a:r>
              <a:rPr lang="en-US" dirty="0" smtClean="0"/>
              <a:t>Docker commands can reference containers by ID or Container Name</a:t>
            </a:r>
          </a:p>
          <a:p>
            <a:pPr lvl="1"/>
            <a:r>
              <a:rPr lang="en-US" dirty="0" smtClean="0"/>
              <a:t>Short versions of the IDs are displayed by default</a:t>
            </a:r>
          </a:p>
          <a:p>
            <a:pPr lvl="1"/>
            <a:r>
              <a:rPr lang="en-US" dirty="0" smtClean="0"/>
              <a:t>Container names:</a:t>
            </a:r>
          </a:p>
          <a:p>
            <a:pPr lvl="2"/>
            <a:r>
              <a:rPr lang="en-US" dirty="0" smtClean="0"/>
              <a:t>Are generated if not provided (</a:t>
            </a:r>
            <a:r>
              <a:rPr lang="en-US" dirty="0" smtClean="0">
                <a:solidFill>
                  <a:schemeClr val="tx2"/>
                </a:solidFill>
              </a:rPr>
              <a:t>random adjective + _ +  random last name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run --name </a:t>
            </a:r>
            <a:r>
              <a:rPr lang="en-US" dirty="0" smtClean="0"/>
              <a:t>switch allows the name to be set explicitly</a:t>
            </a:r>
          </a:p>
          <a:p>
            <a:pPr lvl="2"/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rename</a:t>
            </a:r>
            <a:r>
              <a:rPr lang="en-US" dirty="0" smtClean="0"/>
              <a:t> command allows you to rename an existing container</a:t>
            </a:r>
          </a:p>
          <a:p>
            <a:pPr lvl="1"/>
            <a:r>
              <a:rPr lang="en-US" dirty="0" smtClean="0"/>
              <a:t>Container names must be unique within the scope of a particular docker daemon</a:t>
            </a:r>
          </a:p>
          <a:p>
            <a:r>
              <a:rPr lang="en-US" dirty="0" smtClean="0"/>
              <a:t>Containers use their container ID as their Hostname by default</a:t>
            </a:r>
          </a:p>
          <a:p>
            <a:pPr lvl="1"/>
            <a:r>
              <a:rPr lang="en-US" dirty="0" smtClean="0"/>
              <a:t>The container Hostname can be set with the </a:t>
            </a:r>
            <a:r>
              <a:rPr lang="en-US" dirty="0" smtClean="0">
                <a:solidFill>
                  <a:schemeClr val="tx2"/>
                </a:solidFill>
              </a:rPr>
              <a:t>-h</a:t>
            </a:r>
            <a:r>
              <a:rPr lang="en-US" dirty="0" smtClean="0"/>
              <a:t> (or --hostname) switch</a:t>
            </a:r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subcommand displays </a:t>
            </a:r>
            <a:r>
              <a:rPr lang="en-US" u="sng" dirty="0" smtClean="0"/>
              <a:t>running</a:t>
            </a:r>
            <a:r>
              <a:rPr lang="en-US" dirty="0" smtClean="0"/>
              <a:t> containers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/>
                </a:solidFill>
              </a:rPr>
              <a:t>-a</a:t>
            </a:r>
            <a:r>
              <a:rPr lang="en-US" dirty="0" smtClean="0"/>
              <a:t> switch (or --all) displays all containers (running and stopped)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267200"/>
            <a:ext cx="8878398" cy="10949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1855"/>
          <a:stretch/>
        </p:blipFill>
        <p:spPr>
          <a:xfrm>
            <a:off x="152400" y="5495607"/>
            <a:ext cx="8839200" cy="10095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93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48" y="166340"/>
            <a:ext cx="7315200" cy="843525"/>
          </a:xfrm>
        </p:spPr>
        <p:txBody>
          <a:bodyPr/>
          <a:lstStyle/>
          <a:p>
            <a:r>
              <a:rPr lang="en-US" dirty="0" smtClean="0"/>
              <a:t>Filtering Container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347" y="1254156"/>
            <a:ext cx="8772525" cy="353952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/>
                </a:solidFill>
              </a:rPr>
              <a:t>-f</a:t>
            </a:r>
            <a:r>
              <a:rPr lang="en-US" dirty="0" smtClean="0"/>
              <a:t> (--filter) switch allows you to filter </a:t>
            </a:r>
            <a:r>
              <a:rPr lang="en-US" dirty="0" err="1" smtClean="0"/>
              <a:t>ps</a:t>
            </a:r>
            <a:r>
              <a:rPr lang="en-US" dirty="0" smtClean="0"/>
              <a:t> output </a:t>
            </a:r>
            <a:r>
              <a:rPr lang="en-US" dirty="0"/>
              <a:t>based on </a:t>
            </a:r>
            <a:r>
              <a:rPr lang="en-US" dirty="0" smtClean="0"/>
              <a:t>conditions</a:t>
            </a:r>
          </a:p>
          <a:p>
            <a:pPr lvl="1"/>
            <a:r>
              <a:rPr lang="en-US" dirty="0" smtClean="0"/>
              <a:t>Conditions are provided as key=value pairs</a:t>
            </a:r>
          </a:p>
          <a:p>
            <a:pPr lvl="1"/>
            <a:r>
              <a:rPr lang="en-US" dirty="0" smtClean="0"/>
              <a:t>You can pass multiple filter flags </a:t>
            </a:r>
            <a:r>
              <a:rPr lang="en-US" dirty="0"/>
              <a:t>(e.g. --filter "foo=bar" --filter "</a:t>
            </a:r>
            <a:r>
              <a:rPr lang="en-US" dirty="0" err="1"/>
              <a:t>bif</a:t>
            </a:r>
            <a:r>
              <a:rPr lang="en-US" dirty="0"/>
              <a:t>=</a:t>
            </a:r>
            <a:r>
              <a:rPr lang="en-US" dirty="0" err="1"/>
              <a:t>baz</a:t>
            </a:r>
            <a:r>
              <a:rPr lang="en-US" dirty="0"/>
              <a:t>")</a:t>
            </a:r>
          </a:p>
          <a:p>
            <a:r>
              <a:rPr lang="en-US" dirty="0" smtClean="0"/>
              <a:t>Supported filter tags: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id</a:t>
            </a:r>
            <a:r>
              <a:rPr lang="en-US" dirty="0" smtClean="0"/>
              <a:t> </a:t>
            </a:r>
            <a:r>
              <a:rPr lang="en-US" dirty="0"/>
              <a:t>(container’s id)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label</a:t>
            </a:r>
            <a:r>
              <a:rPr lang="en-US" dirty="0"/>
              <a:t> (label=&lt;key&gt; or label=&lt;key&gt;=&lt;value&gt;)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name</a:t>
            </a:r>
            <a:r>
              <a:rPr lang="en-US" dirty="0"/>
              <a:t> (container’s name)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exited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- the code of exited containers. Only useful with --all)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status</a:t>
            </a:r>
            <a:r>
              <a:rPr lang="en-US" dirty="0"/>
              <a:t> (</a:t>
            </a:r>
            <a:r>
              <a:rPr lang="en-US" dirty="0" err="1"/>
              <a:t>created|restarting|running|paused|exited|dead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ancestor</a:t>
            </a:r>
            <a:r>
              <a:rPr lang="en-US" dirty="0"/>
              <a:t> (&lt;image-name&gt;[:&lt;tag&gt;], &lt;image id&gt; or &lt;</a:t>
            </a:r>
            <a:r>
              <a:rPr lang="en-US" dirty="0" err="1"/>
              <a:t>image@digest</a:t>
            </a:r>
            <a:r>
              <a:rPr lang="en-US" dirty="0"/>
              <a:t>&gt;) - filters containers that were created from the given image or a descendant.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before</a:t>
            </a:r>
            <a:r>
              <a:rPr lang="en-US" dirty="0"/>
              <a:t> (container’s id or name) - filters containers created before given id or name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since</a:t>
            </a:r>
            <a:r>
              <a:rPr lang="en-US" dirty="0"/>
              <a:t> (container’s id or name) - filters containers created since given id or name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isolation</a:t>
            </a:r>
            <a:r>
              <a:rPr lang="en-US" dirty="0"/>
              <a:t> (</a:t>
            </a:r>
            <a:r>
              <a:rPr lang="en-US" dirty="0" err="1"/>
              <a:t>default|process|hyperv</a:t>
            </a:r>
            <a:r>
              <a:rPr lang="en-US" dirty="0"/>
              <a:t>) (Windows daemon only)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volume</a:t>
            </a:r>
            <a:r>
              <a:rPr lang="en-US" dirty="0"/>
              <a:t> (volume name or mount point) - filters containers that mount volumes.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network</a:t>
            </a:r>
            <a:r>
              <a:rPr lang="en-US" dirty="0"/>
              <a:t> (network id or name) - filters containers connected to the provided 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6348" y="4953000"/>
            <a:ext cx="8864777" cy="17851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</a:rPr>
              <a:t>docker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ps</a:t>
            </a:r>
            <a:r>
              <a:rPr lang="en-US" sz="1100" dirty="0">
                <a:latin typeface="Consolas" panose="020B0609020204030204" pitchFamily="49" charset="0"/>
              </a:rPr>
              <a:t> -a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CONTAINER ID  </a:t>
            </a:r>
            <a:r>
              <a:rPr lang="en-US" sz="1100" dirty="0" smtClean="0">
                <a:latin typeface="Consolas" panose="020B0609020204030204" pitchFamily="49" charset="0"/>
              </a:rPr>
              <a:t>IMAGE   COMMAND                 CREATED            STATUS                     PORTS  NAMES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6b4b4604a141  </a:t>
            </a:r>
            <a:r>
              <a:rPr lang="en-US" sz="1100" dirty="0" smtClean="0">
                <a:latin typeface="Consolas" panose="020B0609020204030204" pitchFamily="49" charset="0"/>
              </a:rPr>
              <a:t>alpine  "</a:t>
            </a:r>
            <a:r>
              <a:rPr lang="en-US" sz="1100" dirty="0" err="1">
                <a:latin typeface="Consolas" panose="020B0609020204030204" pitchFamily="49" charset="0"/>
              </a:rPr>
              <a:t>sh</a:t>
            </a:r>
            <a:r>
              <a:rPr lang="en-US" sz="1100" dirty="0">
                <a:latin typeface="Consolas" panose="020B0609020204030204" pitchFamily="49" charset="0"/>
              </a:rPr>
              <a:t>"                    </a:t>
            </a:r>
            <a:r>
              <a:rPr lang="en-US" sz="1100" dirty="0" smtClean="0">
                <a:latin typeface="Consolas" panose="020B0609020204030204" pitchFamily="49" charset="0"/>
              </a:rPr>
              <a:t>3 </a:t>
            </a:r>
            <a:r>
              <a:rPr lang="en-US" sz="1100" dirty="0">
                <a:latin typeface="Consolas" panose="020B0609020204030204" pitchFamily="49" charset="0"/>
              </a:rPr>
              <a:t>seconds ago      </a:t>
            </a:r>
            <a:r>
              <a:rPr lang="en-US" sz="1100" dirty="0" smtClean="0">
                <a:latin typeface="Consolas" panose="020B0609020204030204" pitchFamily="49" charset="0"/>
              </a:rPr>
              <a:t>Created                           </a:t>
            </a:r>
            <a:r>
              <a:rPr lang="en-US" sz="1100" dirty="0" err="1" smtClean="0">
                <a:latin typeface="Consolas" panose="020B0609020204030204" pitchFamily="49" charset="0"/>
              </a:rPr>
              <a:t>modest_hawking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d56b7c2999d5  </a:t>
            </a:r>
            <a:r>
              <a:rPr lang="en-US" sz="1100" dirty="0" err="1" smtClean="0">
                <a:latin typeface="Consolas" panose="020B0609020204030204" pitchFamily="49" charset="0"/>
              </a:rPr>
              <a:t>ubuntu</a:t>
            </a:r>
            <a:r>
              <a:rPr lang="en-US" sz="1100" dirty="0" smtClean="0">
                <a:latin typeface="Consolas" panose="020B0609020204030204" pitchFamily="49" charset="0"/>
              </a:rPr>
              <a:t>  "/</a:t>
            </a:r>
            <a:r>
              <a:rPr lang="en-US" sz="1100" dirty="0">
                <a:latin typeface="Consolas" panose="020B0609020204030204" pitchFamily="49" charset="0"/>
              </a:rPr>
              <a:t>bin/bash"             </a:t>
            </a:r>
            <a:r>
              <a:rPr lang="en-US" sz="1100" dirty="0" smtClean="0">
                <a:latin typeface="Consolas" panose="020B0609020204030204" pitchFamily="49" charset="0"/>
              </a:rPr>
              <a:t>29 </a:t>
            </a:r>
            <a:r>
              <a:rPr lang="en-US" sz="1100" dirty="0">
                <a:latin typeface="Consolas" panose="020B0609020204030204" pitchFamily="49" charset="0"/>
              </a:rPr>
              <a:t>seconds ago     </a:t>
            </a:r>
            <a:r>
              <a:rPr lang="en-US" sz="1100" dirty="0" smtClean="0">
                <a:latin typeface="Consolas" panose="020B0609020204030204" pitchFamily="49" charset="0"/>
              </a:rPr>
              <a:t>Exited </a:t>
            </a:r>
            <a:r>
              <a:rPr lang="en-US" sz="1100" dirty="0">
                <a:latin typeface="Consolas" panose="020B0609020204030204" pitchFamily="49" charset="0"/>
              </a:rPr>
              <a:t>(0) 28 seconds ago         </a:t>
            </a:r>
            <a:r>
              <a:rPr lang="en-US" sz="1100" dirty="0" err="1" smtClean="0">
                <a:latin typeface="Consolas" panose="020B0609020204030204" pitchFamily="49" charset="0"/>
              </a:rPr>
              <a:t>pensive_turing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184c60beee53  </a:t>
            </a:r>
            <a:r>
              <a:rPr lang="en-US" sz="1100" dirty="0" smtClean="0">
                <a:latin typeface="Consolas" panose="020B0609020204030204" pitchFamily="49" charset="0"/>
              </a:rPr>
              <a:t>alpine  "</a:t>
            </a:r>
            <a:r>
              <a:rPr lang="en-US" sz="1100" dirty="0" err="1">
                <a:latin typeface="Consolas" panose="020B0609020204030204" pitchFamily="49" charset="0"/>
              </a:rPr>
              <a:t>sh</a:t>
            </a:r>
            <a:r>
              <a:rPr lang="en-US" sz="1100" dirty="0">
                <a:latin typeface="Consolas" panose="020B0609020204030204" pitchFamily="49" charset="0"/>
              </a:rPr>
              <a:t> -c 'while true; d"  </a:t>
            </a:r>
            <a:r>
              <a:rPr lang="en-US" sz="1100" dirty="0" smtClean="0">
                <a:latin typeface="Consolas" panose="020B0609020204030204" pitchFamily="49" charset="0"/>
              </a:rPr>
              <a:t>About </a:t>
            </a:r>
            <a:r>
              <a:rPr lang="en-US" sz="1100" dirty="0">
                <a:latin typeface="Consolas" panose="020B0609020204030204" pitchFamily="49" charset="0"/>
              </a:rPr>
              <a:t>an hour ago  </a:t>
            </a:r>
            <a:r>
              <a:rPr lang="en-US" sz="1100" dirty="0" smtClean="0">
                <a:latin typeface="Consolas" panose="020B0609020204030204" pitchFamily="49" charset="0"/>
              </a:rPr>
              <a:t>Up </a:t>
            </a:r>
            <a:r>
              <a:rPr lang="en-US" sz="1100" dirty="0">
                <a:latin typeface="Consolas" panose="020B0609020204030204" pitchFamily="49" charset="0"/>
              </a:rPr>
              <a:t>About an hour                  </a:t>
            </a:r>
            <a:r>
              <a:rPr lang="en-US" sz="1100" dirty="0" smtClean="0">
                <a:latin typeface="Consolas" panose="020B0609020204030204" pitchFamily="49" charset="0"/>
              </a:rPr>
              <a:t>Zugspitze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 err="1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</a:rPr>
              <a:t>docker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ps</a:t>
            </a:r>
            <a:r>
              <a:rPr lang="en-US" sz="1100" dirty="0">
                <a:latin typeface="Consolas" panose="020B0609020204030204" pitchFamily="49" charset="0"/>
              </a:rPr>
              <a:t> -f status=created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CONTAINER ID  </a:t>
            </a:r>
            <a:r>
              <a:rPr lang="en-US" sz="1100" dirty="0" smtClean="0">
                <a:latin typeface="Consolas" panose="020B0609020204030204" pitchFamily="49" charset="0"/>
              </a:rPr>
              <a:t>IMAGE   COMMAND  CREATED         STATUS   PORTS  NAMES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6b4b4604a141  </a:t>
            </a:r>
            <a:r>
              <a:rPr lang="en-US" sz="1100" dirty="0" smtClean="0">
                <a:latin typeface="Consolas" panose="020B0609020204030204" pitchFamily="49" charset="0"/>
              </a:rPr>
              <a:t>alpine  "</a:t>
            </a:r>
            <a:r>
              <a:rPr lang="en-US" sz="1100" dirty="0" err="1">
                <a:latin typeface="Consolas" panose="020B0609020204030204" pitchFamily="49" charset="0"/>
              </a:rPr>
              <a:t>sh</a:t>
            </a:r>
            <a:r>
              <a:rPr lang="en-US" sz="1100" dirty="0">
                <a:latin typeface="Consolas" panose="020B0609020204030204" pitchFamily="49" charset="0"/>
              </a:rPr>
              <a:t>"     </a:t>
            </a:r>
            <a:r>
              <a:rPr lang="en-US" sz="1100" dirty="0" smtClean="0">
                <a:latin typeface="Consolas" panose="020B0609020204030204" pitchFamily="49" charset="0"/>
              </a:rPr>
              <a:t>41 </a:t>
            </a:r>
            <a:r>
              <a:rPr lang="en-US" sz="1100" dirty="0">
                <a:latin typeface="Consolas" panose="020B0609020204030204" pitchFamily="49" charset="0"/>
              </a:rPr>
              <a:t>seconds ago  </a:t>
            </a:r>
            <a:r>
              <a:rPr lang="en-US" sz="1100" dirty="0" smtClean="0">
                <a:latin typeface="Consolas" panose="020B0609020204030204" pitchFamily="49" charset="0"/>
              </a:rPr>
              <a:t>Created         </a:t>
            </a:r>
            <a:r>
              <a:rPr lang="en-US" sz="1100" dirty="0" err="1" smtClean="0">
                <a:latin typeface="Consolas" panose="020B0609020204030204" pitchFamily="49" charset="0"/>
              </a:rPr>
              <a:t>modest_hawking</a:t>
            </a:r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29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080" y="606272"/>
            <a:ext cx="7315200" cy="1154097"/>
          </a:xfrm>
        </p:spPr>
        <p:txBody>
          <a:bodyPr/>
          <a:lstStyle/>
          <a:p>
            <a:r>
              <a:rPr lang="en-US" dirty="0" smtClean="0"/>
              <a:t>Filtering ancestry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518" y="2363556"/>
            <a:ext cx="7315200" cy="1727189"/>
          </a:xfrm>
        </p:spPr>
        <p:txBody>
          <a:bodyPr/>
          <a:lstStyle/>
          <a:p>
            <a:r>
              <a:rPr lang="en-US" dirty="0" smtClean="0"/>
              <a:t>Filtering by container image is particularly useful</a:t>
            </a:r>
          </a:p>
          <a:p>
            <a:r>
              <a:rPr lang="en-US" dirty="0" smtClean="0"/>
              <a:t>-f ancestor=&lt;image name&gt;</a:t>
            </a:r>
          </a:p>
          <a:p>
            <a:pPr lvl="1"/>
            <a:r>
              <a:rPr lang="en-US" dirty="0" smtClean="0"/>
              <a:t>The image name must be an exact match of the name used to launch the container </a:t>
            </a:r>
            <a:r>
              <a:rPr lang="en-US" smtClean="0"/>
              <a:t>(and displayed </a:t>
            </a:r>
            <a:r>
              <a:rPr lang="en-US" dirty="0" smtClean="0"/>
              <a:t>by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4191000"/>
            <a:ext cx="8820325" cy="17851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</a:rPr>
              <a:t>user@ubuntu</a:t>
            </a:r>
            <a:r>
              <a:rPr lang="en-US" sz="1000" dirty="0">
                <a:latin typeface="Consolas" panose="020B0609020204030204" pitchFamily="49" charset="0"/>
              </a:rPr>
              <a:t>:~$ </a:t>
            </a:r>
            <a:r>
              <a:rPr lang="en-US" sz="1000" dirty="0" err="1">
                <a:latin typeface="Consolas" panose="020B0609020204030204" pitchFamily="49" charset="0"/>
              </a:rPr>
              <a:t>docker</a:t>
            </a:r>
            <a:r>
              <a:rPr lang="en-US" sz="1000" dirty="0">
                <a:latin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</a:rPr>
              <a:t>ps</a:t>
            </a:r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CONTAINER ID        IMAGE   </a:t>
            </a:r>
            <a:r>
              <a:rPr lang="en-US" sz="1000" dirty="0" smtClean="0">
                <a:latin typeface="Consolas" panose="020B0609020204030204" pitchFamily="49" charset="0"/>
              </a:rPr>
              <a:t>COMMAND                  </a:t>
            </a:r>
            <a:r>
              <a:rPr lang="en-US" sz="1000" dirty="0">
                <a:latin typeface="Consolas" panose="020B0609020204030204" pitchFamily="49" charset="0"/>
              </a:rPr>
              <a:t>CREATED         </a:t>
            </a:r>
            <a:r>
              <a:rPr lang="en-US" sz="1000" dirty="0" smtClean="0">
                <a:latin typeface="Consolas" panose="020B0609020204030204" pitchFamily="49" charset="0"/>
              </a:rPr>
              <a:t>STATUS         PORTS               </a:t>
            </a:r>
            <a:r>
              <a:rPr lang="en-US" sz="1000" dirty="0">
                <a:latin typeface="Consolas" panose="020B0609020204030204" pitchFamily="49" charset="0"/>
              </a:rPr>
              <a:t>NAMES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f90a992e545c        </a:t>
            </a:r>
            <a:r>
              <a:rPr lang="en-US" sz="1000" dirty="0" err="1">
                <a:latin typeface="Consolas" panose="020B0609020204030204" pitchFamily="49" charset="0"/>
              </a:rPr>
              <a:t>nginx</a:t>
            </a:r>
            <a:r>
              <a:rPr lang="en-US" sz="1000" dirty="0">
                <a:latin typeface="Consolas" panose="020B0609020204030204" pitchFamily="49" charset="0"/>
              </a:rPr>
              <a:t>   </a:t>
            </a:r>
            <a:r>
              <a:rPr lang="en-US" sz="1000" dirty="0" smtClean="0">
                <a:latin typeface="Consolas" panose="020B0609020204030204" pitchFamily="49" charset="0"/>
              </a:rPr>
              <a:t>"</a:t>
            </a:r>
            <a:r>
              <a:rPr lang="en-US" sz="1000" dirty="0" err="1">
                <a:latin typeface="Consolas" panose="020B0609020204030204" pitchFamily="49" charset="0"/>
              </a:rPr>
              <a:t>nginx</a:t>
            </a:r>
            <a:r>
              <a:rPr lang="en-US" sz="1000" dirty="0">
                <a:latin typeface="Consolas" panose="020B0609020204030204" pitchFamily="49" charset="0"/>
              </a:rPr>
              <a:t> -g 'daemon off"   5 minutes ago   </a:t>
            </a:r>
            <a:r>
              <a:rPr lang="en-US" sz="1000" dirty="0" smtClean="0">
                <a:latin typeface="Consolas" panose="020B0609020204030204" pitchFamily="49" charset="0"/>
              </a:rPr>
              <a:t>Up </a:t>
            </a:r>
            <a:r>
              <a:rPr lang="en-US" sz="1000" dirty="0">
                <a:latin typeface="Consolas" panose="020B0609020204030204" pitchFamily="49" charset="0"/>
              </a:rPr>
              <a:t>5 minutes   </a:t>
            </a:r>
            <a:r>
              <a:rPr lang="en-US" sz="1000" dirty="0" smtClean="0">
                <a:latin typeface="Consolas" panose="020B0609020204030204" pitchFamily="49" charset="0"/>
              </a:rPr>
              <a:t>80/</a:t>
            </a:r>
            <a:r>
              <a:rPr lang="en-US" sz="1000" dirty="0" err="1" smtClean="0">
                <a:latin typeface="Consolas" panose="020B0609020204030204" pitchFamily="49" charset="0"/>
              </a:rPr>
              <a:t>tcp</a:t>
            </a:r>
            <a:r>
              <a:rPr lang="en-US" sz="1000" dirty="0">
                <a:latin typeface="Consolas" panose="020B0609020204030204" pitchFamily="49" charset="0"/>
              </a:rPr>
              <a:t>, 443/</a:t>
            </a:r>
            <a:r>
              <a:rPr lang="en-US" sz="1000" dirty="0" err="1">
                <a:latin typeface="Consolas" panose="020B0609020204030204" pitchFamily="49" charset="0"/>
              </a:rPr>
              <a:t>tcp</a:t>
            </a:r>
            <a:r>
              <a:rPr lang="en-US" sz="1000" dirty="0"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latin typeface="Consolas" panose="020B0609020204030204" pitchFamily="49" charset="0"/>
              </a:rPr>
              <a:t>elated_jepsen</a:t>
            </a:r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f5df48bbae86        </a:t>
            </a:r>
            <a:r>
              <a:rPr lang="en-US" sz="1000" dirty="0" err="1">
                <a:latin typeface="Consolas" panose="020B0609020204030204" pitchFamily="49" charset="0"/>
              </a:rPr>
              <a:t>nginx</a:t>
            </a:r>
            <a:r>
              <a:rPr lang="en-US" sz="1000" dirty="0">
                <a:latin typeface="Consolas" panose="020B0609020204030204" pitchFamily="49" charset="0"/>
              </a:rPr>
              <a:t>   </a:t>
            </a:r>
            <a:r>
              <a:rPr lang="en-US" sz="1000" dirty="0" smtClean="0">
                <a:latin typeface="Consolas" panose="020B0609020204030204" pitchFamily="49" charset="0"/>
              </a:rPr>
              <a:t>"</a:t>
            </a:r>
            <a:r>
              <a:rPr lang="en-US" sz="1000" dirty="0" err="1">
                <a:latin typeface="Consolas" panose="020B0609020204030204" pitchFamily="49" charset="0"/>
              </a:rPr>
              <a:t>nginx</a:t>
            </a:r>
            <a:r>
              <a:rPr lang="en-US" sz="1000" dirty="0">
                <a:latin typeface="Consolas" panose="020B0609020204030204" pitchFamily="49" charset="0"/>
              </a:rPr>
              <a:t> -g 'daemon off"   6 minutes ago   </a:t>
            </a:r>
            <a:r>
              <a:rPr lang="en-US" sz="1000" dirty="0" smtClean="0">
                <a:latin typeface="Consolas" panose="020B0609020204030204" pitchFamily="49" charset="0"/>
              </a:rPr>
              <a:t>Up </a:t>
            </a:r>
            <a:r>
              <a:rPr lang="en-US" sz="1000" dirty="0">
                <a:latin typeface="Consolas" panose="020B0609020204030204" pitchFamily="49" charset="0"/>
              </a:rPr>
              <a:t>6 minutes   </a:t>
            </a:r>
            <a:r>
              <a:rPr lang="en-US" sz="1000" dirty="0" smtClean="0">
                <a:latin typeface="Consolas" panose="020B0609020204030204" pitchFamily="49" charset="0"/>
              </a:rPr>
              <a:t>80/</a:t>
            </a:r>
            <a:r>
              <a:rPr lang="en-US" sz="1000" dirty="0" err="1" smtClean="0">
                <a:latin typeface="Consolas" panose="020B0609020204030204" pitchFamily="49" charset="0"/>
              </a:rPr>
              <a:t>tcp</a:t>
            </a:r>
            <a:r>
              <a:rPr lang="en-US" sz="1000" dirty="0">
                <a:latin typeface="Consolas" panose="020B0609020204030204" pitchFamily="49" charset="0"/>
              </a:rPr>
              <a:t>, 443/</a:t>
            </a:r>
            <a:r>
              <a:rPr lang="en-US" sz="1000" dirty="0" err="1">
                <a:latin typeface="Consolas" panose="020B0609020204030204" pitchFamily="49" charset="0"/>
              </a:rPr>
              <a:t>tcp</a:t>
            </a:r>
            <a:r>
              <a:rPr lang="en-US" sz="1000" dirty="0"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latin typeface="Consolas" panose="020B0609020204030204" pitchFamily="49" charset="0"/>
              </a:rPr>
              <a:t>lonely_albattani</a:t>
            </a:r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d042fea85262        </a:t>
            </a:r>
            <a:r>
              <a:rPr lang="en-US" sz="1000" dirty="0" err="1">
                <a:latin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</a:rPr>
              <a:t>  </a:t>
            </a:r>
            <a:r>
              <a:rPr lang="en-US" sz="1000" dirty="0" smtClean="0">
                <a:latin typeface="Consolas" panose="020B0609020204030204" pitchFamily="49" charset="0"/>
              </a:rPr>
              <a:t>"/</a:t>
            </a:r>
            <a:r>
              <a:rPr lang="en-US" sz="1000" dirty="0">
                <a:latin typeface="Consolas" panose="020B0609020204030204" pitchFamily="49" charset="0"/>
              </a:rPr>
              <a:t>bin/bash"              14 minutes ago  </a:t>
            </a:r>
            <a:r>
              <a:rPr lang="en-US" sz="1000" dirty="0" smtClean="0">
                <a:latin typeface="Consolas" panose="020B0609020204030204" pitchFamily="49" charset="0"/>
              </a:rPr>
              <a:t>Up </a:t>
            </a:r>
            <a:r>
              <a:rPr lang="en-US" sz="1000" dirty="0">
                <a:latin typeface="Consolas" panose="020B0609020204030204" pitchFamily="49" charset="0"/>
              </a:rPr>
              <a:t>14 minutes  </a:t>
            </a:r>
            <a:r>
              <a:rPr lang="en-US" sz="1000" dirty="0" smtClean="0">
                <a:latin typeface="Consolas" panose="020B0609020204030204" pitchFamily="49" charset="0"/>
              </a:rPr>
              <a:t>                    </a:t>
            </a:r>
            <a:r>
              <a:rPr lang="en-US" sz="1000" dirty="0" err="1">
                <a:latin typeface="Consolas" panose="020B0609020204030204" pitchFamily="49" charset="0"/>
              </a:rPr>
              <a:t>prickly_dubinsky</a:t>
            </a:r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886a27f9b99c        </a:t>
            </a:r>
            <a:r>
              <a:rPr lang="en-US" sz="1000" dirty="0" err="1">
                <a:latin typeface="Consolas" panose="020B0609020204030204" pitchFamily="49" charset="0"/>
              </a:rPr>
              <a:t>ubuntu</a:t>
            </a:r>
            <a:r>
              <a:rPr lang="en-US" sz="1000" dirty="0">
                <a:latin typeface="Consolas" panose="020B0609020204030204" pitchFamily="49" charset="0"/>
              </a:rPr>
              <a:t>  </a:t>
            </a:r>
            <a:r>
              <a:rPr lang="en-US" sz="1000" dirty="0" smtClean="0">
                <a:latin typeface="Consolas" panose="020B0609020204030204" pitchFamily="49" charset="0"/>
              </a:rPr>
              <a:t>"/</a:t>
            </a:r>
            <a:r>
              <a:rPr lang="en-US" sz="1000" dirty="0">
                <a:latin typeface="Consolas" panose="020B0609020204030204" pitchFamily="49" charset="0"/>
              </a:rPr>
              <a:t>bin/bash"              15 minutes ago  </a:t>
            </a:r>
            <a:r>
              <a:rPr lang="en-US" sz="1000" dirty="0" smtClean="0">
                <a:latin typeface="Consolas" panose="020B0609020204030204" pitchFamily="49" charset="0"/>
              </a:rPr>
              <a:t>Up </a:t>
            </a:r>
            <a:r>
              <a:rPr lang="en-US" sz="1000" dirty="0">
                <a:latin typeface="Consolas" panose="020B0609020204030204" pitchFamily="49" charset="0"/>
              </a:rPr>
              <a:t>15 minutes  </a:t>
            </a:r>
            <a:r>
              <a:rPr lang="en-US" sz="1000" dirty="0" smtClean="0">
                <a:latin typeface="Consolas" panose="020B0609020204030204" pitchFamily="49" charset="0"/>
              </a:rPr>
              <a:t>                    </a:t>
            </a:r>
            <a:r>
              <a:rPr lang="en-US" sz="1000" dirty="0" err="1">
                <a:latin typeface="Consolas" panose="020B0609020204030204" pitchFamily="49" charset="0"/>
              </a:rPr>
              <a:t>infallible_rosalind</a:t>
            </a:r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 err="1">
                <a:latin typeface="Consolas" panose="020B0609020204030204" pitchFamily="49" charset="0"/>
              </a:rPr>
              <a:t>user@ubuntu</a:t>
            </a:r>
            <a:r>
              <a:rPr lang="en-US" sz="1000" dirty="0">
                <a:latin typeface="Consolas" panose="020B0609020204030204" pitchFamily="49" charset="0"/>
              </a:rPr>
              <a:t>:~$ </a:t>
            </a:r>
            <a:r>
              <a:rPr lang="en-US" sz="1000" dirty="0" err="1">
                <a:latin typeface="Consolas" panose="020B0609020204030204" pitchFamily="49" charset="0"/>
              </a:rPr>
              <a:t>docker</a:t>
            </a:r>
            <a:r>
              <a:rPr lang="en-US" sz="1000" dirty="0">
                <a:latin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</a:rPr>
              <a:t>ps</a:t>
            </a:r>
            <a:r>
              <a:rPr lang="en-US" sz="1000" dirty="0">
                <a:latin typeface="Consolas" panose="020B0609020204030204" pitchFamily="49" charset="0"/>
              </a:rPr>
              <a:t> -f ancestor=</a:t>
            </a:r>
            <a:r>
              <a:rPr lang="en-US" sz="1000" dirty="0" err="1">
                <a:latin typeface="Consolas" panose="020B0609020204030204" pitchFamily="49" charset="0"/>
              </a:rPr>
              <a:t>nginx</a:t>
            </a:r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CONTAINER ID        IMAGE   </a:t>
            </a:r>
            <a:r>
              <a:rPr lang="en-US" sz="1000" dirty="0" smtClean="0">
                <a:latin typeface="Consolas" panose="020B0609020204030204" pitchFamily="49" charset="0"/>
              </a:rPr>
              <a:t>COMMAND                  </a:t>
            </a:r>
            <a:r>
              <a:rPr lang="en-US" sz="1000" dirty="0">
                <a:latin typeface="Consolas" panose="020B0609020204030204" pitchFamily="49" charset="0"/>
              </a:rPr>
              <a:t>CREATED         </a:t>
            </a:r>
            <a:r>
              <a:rPr lang="en-US" sz="1000" dirty="0" smtClean="0">
                <a:latin typeface="Consolas" panose="020B0609020204030204" pitchFamily="49" charset="0"/>
              </a:rPr>
              <a:t>STATUS         PORTS               </a:t>
            </a:r>
            <a:r>
              <a:rPr lang="en-US" sz="1000" dirty="0">
                <a:latin typeface="Consolas" panose="020B0609020204030204" pitchFamily="49" charset="0"/>
              </a:rPr>
              <a:t>NAMES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f90a992e545c        </a:t>
            </a:r>
            <a:r>
              <a:rPr lang="en-US" sz="1000" dirty="0" err="1">
                <a:latin typeface="Consolas" panose="020B0609020204030204" pitchFamily="49" charset="0"/>
              </a:rPr>
              <a:t>nginx</a:t>
            </a:r>
            <a:r>
              <a:rPr lang="en-US" sz="1000" dirty="0">
                <a:latin typeface="Consolas" panose="020B0609020204030204" pitchFamily="49" charset="0"/>
              </a:rPr>
              <a:t>   </a:t>
            </a:r>
            <a:r>
              <a:rPr lang="en-US" sz="1000" dirty="0" smtClean="0">
                <a:latin typeface="Consolas" panose="020B0609020204030204" pitchFamily="49" charset="0"/>
              </a:rPr>
              <a:t>"</a:t>
            </a:r>
            <a:r>
              <a:rPr lang="en-US" sz="1000" dirty="0" err="1">
                <a:latin typeface="Consolas" panose="020B0609020204030204" pitchFamily="49" charset="0"/>
              </a:rPr>
              <a:t>nginx</a:t>
            </a:r>
            <a:r>
              <a:rPr lang="en-US" sz="1000" dirty="0">
                <a:latin typeface="Consolas" panose="020B0609020204030204" pitchFamily="49" charset="0"/>
              </a:rPr>
              <a:t> -g 'daemon off"   6 minutes ago   </a:t>
            </a:r>
            <a:r>
              <a:rPr lang="en-US" sz="1000" dirty="0" smtClean="0">
                <a:latin typeface="Consolas" panose="020B0609020204030204" pitchFamily="49" charset="0"/>
              </a:rPr>
              <a:t>Up </a:t>
            </a:r>
            <a:r>
              <a:rPr lang="en-US" sz="1000" dirty="0">
                <a:latin typeface="Consolas" panose="020B0609020204030204" pitchFamily="49" charset="0"/>
              </a:rPr>
              <a:t>6 minutes   </a:t>
            </a:r>
            <a:r>
              <a:rPr lang="en-US" sz="1000" dirty="0" smtClean="0">
                <a:latin typeface="Consolas" panose="020B0609020204030204" pitchFamily="49" charset="0"/>
              </a:rPr>
              <a:t>80/</a:t>
            </a:r>
            <a:r>
              <a:rPr lang="en-US" sz="1000" dirty="0" err="1" smtClean="0">
                <a:latin typeface="Consolas" panose="020B0609020204030204" pitchFamily="49" charset="0"/>
              </a:rPr>
              <a:t>tcp</a:t>
            </a:r>
            <a:r>
              <a:rPr lang="en-US" sz="1000" dirty="0">
                <a:latin typeface="Consolas" panose="020B0609020204030204" pitchFamily="49" charset="0"/>
              </a:rPr>
              <a:t>, 443/</a:t>
            </a:r>
            <a:r>
              <a:rPr lang="en-US" sz="1000" dirty="0" err="1">
                <a:latin typeface="Consolas" panose="020B0609020204030204" pitchFamily="49" charset="0"/>
              </a:rPr>
              <a:t>tcp</a:t>
            </a:r>
            <a:r>
              <a:rPr lang="en-US" sz="1000" dirty="0"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latin typeface="Consolas" panose="020B0609020204030204" pitchFamily="49" charset="0"/>
              </a:rPr>
              <a:t>elated_jepsen</a:t>
            </a:r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f5df48bbae86        </a:t>
            </a:r>
            <a:r>
              <a:rPr lang="en-US" sz="1000" dirty="0" err="1">
                <a:latin typeface="Consolas" panose="020B0609020204030204" pitchFamily="49" charset="0"/>
              </a:rPr>
              <a:t>nginx</a:t>
            </a:r>
            <a:r>
              <a:rPr lang="en-US" sz="1000" dirty="0">
                <a:latin typeface="Consolas" panose="020B0609020204030204" pitchFamily="49" charset="0"/>
              </a:rPr>
              <a:t>   </a:t>
            </a:r>
            <a:r>
              <a:rPr lang="en-US" sz="1000" dirty="0" smtClean="0">
                <a:latin typeface="Consolas" panose="020B0609020204030204" pitchFamily="49" charset="0"/>
              </a:rPr>
              <a:t>"</a:t>
            </a:r>
            <a:r>
              <a:rPr lang="en-US" sz="1000" dirty="0" err="1">
                <a:latin typeface="Consolas" panose="020B0609020204030204" pitchFamily="49" charset="0"/>
              </a:rPr>
              <a:t>nginx</a:t>
            </a:r>
            <a:r>
              <a:rPr lang="en-US" sz="1000" dirty="0">
                <a:latin typeface="Consolas" panose="020B0609020204030204" pitchFamily="49" charset="0"/>
              </a:rPr>
              <a:t> -g 'daemon off"   6 minutes ago   </a:t>
            </a:r>
            <a:r>
              <a:rPr lang="en-US" sz="1000" dirty="0" smtClean="0">
                <a:latin typeface="Consolas" panose="020B0609020204030204" pitchFamily="49" charset="0"/>
              </a:rPr>
              <a:t>Up </a:t>
            </a:r>
            <a:r>
              <a:rPr lang="en-US" sz="1000" dirty="0">
                <a:latin typeface="Consolas" panose="020B0609020204030204" pitchFamily="49" charset="0"/>
              </a:rPr>
              <a:t>6 minutes   </a:t>
            </a:r>
            <a:r>
              <a:rPr lang="en-US" sz="1000" dirty="0" smtClean="0">
                <a:latin typeface="Consolas" panose="020B0609020204030204" pitchFamily="49" charset="0"/>
              </a:rPr>
              <a:t>80/</a:t>
            </a:r>
            <a:r>
              <a:rPr lang="en-US" sz="1000" dirty="0" err="1" smtClean="0">
                <a:latin typeface="Consolas" panose="020B0609020204030204" pitchFamily="49" charset="0"/>
              </a:rPr>
              <a:t>tcp</a:t>
            </a:r>
            <a:r>
              <a:rPr lang="en-US" sz="1000" dirty="0">
                <a:latin typeface="Consolas" panose="020B0609020204030204" pitchFamily="49" charset="0"/>
              </a:rPr>
              <a:t>, 443/</a:t>
            </a:r>
            <a:r>
              <a:rPr lang="en-US" sz="1000" dirty="0" err="1">
                <a:latin typeface="Consolas" panose="020B0609020204030204" pitchFamily="49" charset="0"/>
              </a:rPr>
              <a:t>tcp</a:t>
            </a:r>
            <a:r>
              <a:rPr lang="en-US" sz="1000" dirty="0"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latin typeface="Consolas" panose="020B0609020204030204" pitchFamily="49" charset="0"/>
              </a:rPr>
              <a:t>lonely_albattani</a:t>
            </a:r>
            <a:endParaRPr lang="en-US" sz="1000" dirty="0">
              <a:latin typeface="Consolas" panose="020B0609020204030204" pitchFamily="49" charset="0"/>
            </a:endParaRPr>
          </a:p>
          <a:p>
            <a:endParaRPr lang="en-US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989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4400"/>
            <a:ext cx="7315200" cy="1154097"/>
          </a:xfrm>
        </p:spPr>
        <p:txBody>
          <a:bodyPr/>
          <a:lstStyle/>
          <a:p>
            <a:r>
              <a:rPr lang="en-US" dirty="0" smtClean="0"/>
              <a:t>Filtering with labels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88" y="1600201"/>
            <a:ext cx="8220512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Containers can be assigned arbitrary labels (key/value strings) using the --label switch with </a:t>
            </a:r>
            <a:r>
              <a:rPr lang="en-US" dirty="0" err="1" smtClean="0"/>
              <a:t>docker</a:t>
            </a:r>
            <a:r>
              <a:rPr lang="en-US" dirty="0" smtClean="0"/>
              <a:t> run</a:t>
            </a:r>
          </a:p>
          <a:p>
            <a:r>
              <a:rPr lang="en-US" dirty="0" smtClean="0"/>
              <a:t>Containers can then be listed with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based on labels</a:t>
            </a:r>
          </a:p>
          <a:p>
            <a:pPr lvl="1"/>
            <a:r>
              <a:rPr lang="en-US" dirty="0" smtClean="0"/>
              <a:t>You can list containers with a given key</a:t>
            </a:r>
          </a:p>
          <a:p>
            <a:pPr lvl="1"/>
            <a:r>
              <a:rPr lang="en-US" dirty="0" smtClean="0"/>
              <a:t>You can also list containers with a given key and a given value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3124200"/>
            <a:ext cx="8839200" cy="34778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</a:rPr>
              <a:t>docker</a:t>
            </a:r>
            <a:r>
              <a:rPr lang="en-US" sz="1100" dirty="0">
                <a:latin typeface="Consolas" panose="020B0609020204030204" pitchFamily="49" charset="0"/>
              </a:rPr>
              <a:t> run -</a:t>
            </a:r>
            <a:r>
              <a:rPr lang="en-US" sz="1100" dirty="0" err="1">
                <a:latin typeface="Consolas" panose="020B0609020204030204" pitchFamily="49" charset="0"/>
              </a:rPr>
              <a:t>itd</a:t>
            </a:r>
            <a:r>
              <a:rPr lang="en-US" sz="1100" dirty="0">
                <a:latin typeface="Consolas" panose="020B0609020204030204" pitchFamily="49" charset="0"/>
              </a:rPr>
              <a:t> --label="</a:t>
            </a:r>
            <a:r>
              <a:rPr lang="en-US" sz="1100" dirty="0" err="1">
                <a:latin typeface="Consolas" panose="020B0609020204030204" pitchFamily="49" charset="0"/>
              </a:rPr>
              <a:t>loc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 err="1">
                <a:latin typeface="Consolas" panose="020B0609020204030204" pitchFamily="49" charset="0"/>
              </a:rPr>
              <a:t>dallas</a:t>
            </a:r>
            <a:r>
              <a:rPr lang="en-US" sz="1100" dirty="0">
                <a:latin typeface="Consolas" panose="020B0609020204030204" pitchFamily="49" charset="0"/>
              </a:rPr>
              <a:t>" </a:t>
            </a:r>
            <a:r>
              <a:rPr lang="en-US" sz="1100" dirty="0" err="1">
                <a:latin typeface="Consolas" panose="020B0609020204030204" pitchFamily="49" charset="0"/>
              </a:rPr>
              <a:t>ubuntu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886a27f9b99cb46aadc58b894952731f762f1e2a4017d217c3723a95f120b637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</a:rPr>
              <a:t>docker</a:t>
            </a:r>
            <a:r>
              <a:rPr lang="en-US" sz="1100" dirty="0">
                <a:latin typeface="Consolas" panose="020B0609020204030204" pitchFamily="49" charset="0"/>
              </a:rPr>
              <a:t> run -</a:t>
            </a:r>
            <a:r>
              <a:rPr lang="en-US" sz="1100" dirty="0" err="1">
                <a:latin typeface="Consolas" panose="020B0609020204030204" pitchFamily="49" charset="0"/>
              </a:rPr>
              <a:t>itd</a:t>
            </a:r>
            <a:r>
              <a:rPr lang="en-US" sz="1100" dirty="0">
                <a:latin typeface="Consolas" panose="020B0609020204030204" pitchFamily="49" charset="0"/>
              </a:rPr>
              <a:t> --label="</a:t>
            </a:r>
            <a:r>
              <a:rPr lang="en-US" sz="1100" dirty="0" err="1">
                <a:latin typeface="Consolas" panose="020B0609020204030204" pitchFamily="49" charset="0"/>
              </a:rPr>
              <a:t>loc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 err="1">
                <a:latin typeface="Consolas" panose="020B0609020204030204" pitchFamily="49" charset="0"/>
              </a:rPr>
              <a:t>portland</a:t>
            </a:r>
            <a:r>
              <a:rPr lang="en-US" sz="1100" dirty="0">
                <a:latin typeface="Consolas" panose="020B0609020204030204" pitchFamily="49" charset="0"/>
              </a:rPr>
              <a:t>" </a:t>
            </a:r>
            <a:r>
              <a:rPr lang="en-US" sz="1100" dirty="0" err="1">
                <a:latin typeface="Consolas" panose="020B0609020204030204" pitchFamily="49" charset="0"/>
              </a:rPr>
              <a:t>ubuntu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d042fea85262911863bc0c09f6c97433f612bf3c9c8eef4992737e15976bd169</a:t>
            </a:r>
          </a:p>
          <a:p>
            <a:r>
              <a:rPr lang="en-US" sz="1100" dirty="0" err="1" smtClean="0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</a:rPr>
              <a:t>docker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ps</a:t>
            </a:r>
            <a:r>
              <a:rPr lang="en-US" sz="1100" dirty="0">
                <a:latin typeface="Consolas" panose="020B0609020204030204" pitchFamily="49" charset="0"/>
              </a:rPr>
              <a:t> -f="label=</a:t>
            </a:r>
            <a:r>
              <a:rPr lang="en-US" sz="1100" dirty="0" err="1">
                <a:latin typeface="Consolas" panose="020B0609020204030204" pitchFamily="49" charset="0"/>
              </a:rPr>
              <a:t>loc</a:t>
            </a:r>
            <a:r>
              <a:rPr lang="en-US" sz="11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CONTAINER </a:t>
            </a:r>
            <a:r>
              <a:rPr lang="en-US" sz="1100" dirty="0" smtClean="0">
                <a:latin typeface="Consolas" panose="020B0609020204030204" pitchFamily="49" charset="0"/>
              </a:rPr>
              <a:t>ID  IMAGE   COMMAND      CREATED              </a:t>
            </a:r>
            <a:r>
              <a:rPr lang="en-US" sz="1100" dirty="0">
                <a:latin typeface="Consolas" panose="020B0609020204030204" pitchFamily="49" charset="0"/>
              </a:rPr>
              <a:t>STATUS              PORTS  </a:t>
            </a:r>
            <a:r>
              <a:rPr lang="en-US" sz="1100" dirty="0" smtClean="0">
                <a:latin typeface="Consolas" panose="020B0609020204030204" pitchFamily="49" charset="0"/>
              </a:rPr>
              <a:t>NAMES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d042fea85262  </a:t>
            </a:r>
            <a:r>
              <a:rPr lang="en-US" sz="1100" dirty="0" err="1" smtClean="0">
                <a:latin typeface="Consolas" panose="020B0609020204030204" pitchFamily="49" charset="0"/>
              </a:rPr>
              <a:t>ubuntu</a:t>
            </a:r>
            <a:r>
              <a:rPr lang="en-US" sz="1100" dirty="0" smtClean="0">
                <a:latin typeface="Consolas" panose="020B0609020204030204" pitchFamily="49" charset="0"/>
              </a:rPr>
              <a:t>  "/</a:t>
            </a:r>
            <a:r>
              <a:rPr lang="en-US" sz="1100" dirty="0">
                <a:latin typeface="Consolas" panose="020B0609020204030204" pitchFamily="49" charset="0"/>
              </a:rPr>
              <a:t>bin/bash"  </a:t>
            </a:r>
            <a:r>
              <a:rPr lang="en-US" sz="1100" dirty="0" smtClean="0">
                <a:latin typeface="Consolas" panose="020B0609020204030204" pitchFamily="49" charset="0"/>
              </a:rPr>
              <a:t>About </a:t>
            </a:r>
            <a:r>
              <a:rPr lang="en-US" sz="1100" dirty="0">
                <a:latin typeface="Consolas" panose="020B0609020204030204" pitchFamily="49" charset="0"/>
              </a:rPr>
              <a:t>a minute ago   Up About a minute          </a:t>
            </a:r>
            <a:r>
              <a:rPr lang="en-US" sz="1100" dirty="0" err="1" smtClean="0">
                <a:latin typeface="Consolas" panose="020B0609020204030204" pitchFamily="49" charset="0"/>
              </a:rPr>
              <a:t>prickly_dubinsky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886a27f9b99c  </a:t>
            </a:r>
            <a:r>
              <a:rPr lang="en-US" sz="1100" dirty="0" err="1" smtClean="0">
                <a:latin typeface="Consolas" panose="020B0609020204030204" pitchFamily="49" charset="0"/>
              </a:rPr>
              <a:t>ubuntu</a:t>
            </a:r>
            <a:r>
              <a:rPr lang="en-US" sz="1100" dirty="0" smtClean="0">
                <a:latin typeface="Consolas" panose="020B0609020204030204" pitchFamily="49" charset="0"/>
              </a:rPr>
              <a:t>  "/</a:t>
            </a:r>
            <a:r>
              <a:rPr lang="en-US" sz="1100" dirty="0">
                <a:latin typeface="Consolas" panose="020B0609020204030204" pitchFamily="49" charset="0"/>
              </a:rPr>
              <a:t>bin/bash"  </a:t>
            </a:r>
            <a:r>
              <a:rPr lang="en-US" sz="1100" dirty="0" smtClean="0">
                <a:latin typeface="Consolas" panose="020B0609020204030204" pitchFamily="49" charset="0"/>
              </a:rPr>
              <a:t>About </a:t>
            </a:r>
            <a:r>
              <a:rPr lang="en-US" sz="1100" dirty="0">
                <a:latin typeface="Consolas" panose="020B0609020204030204" pitchFamily="49" charset="0"/>
              </a:rPr>
              <a:t>a minute ago   Up About a minute                       </a:t>
            </a:r>
            <a:r>
              <a:rPr lang="en-US" sz="1100" dirty="0" err="1">
                <a:latin typeface="Consolas" panose="020B0609020204030204" pitchFamily="49" charset="0"/>
              </a:rPr>
              <a:t>infallible_rosalind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 err="1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</a:rPr>
              <a:t>docker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ps</a:t>
            </a:r>
            <a:r>
              <a:rPr lang="en-US" sz="1100" dirty="0">
                <a:latin typeface="Consolas" panose="020B0609020204030204" pitchFamily="49" charset="0"/>
              </a:rPr>
              <a:t> -f="label=</a:t>
            </a:r>
            <a:r>
              <a:rPr lang="en-US" sz="1100" dirty="0" err="1">
                <a:latin typeface="Consolas" panose="020B0609020204030204" pitchFamily="49" charset="0"/>
              </a:rPr>
              <a:t>loc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 err="1">
                <a:latin typeface="Consolas" panose="020B0609020204030204" pitchFamily="49" charset="0"/>
              </a:rPr>
              <a:t>dallas</a:t>
            </a:r>
            <a:r>
              <a:rPr lang="en-US" sz="11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CONTAINER ID  </a:t>
            </a:r>
            <a:r>
              <a:rPr lang="en-US" sz="1100" dirty="0" smtClean="0">
                <a:latin typeface="Consolas" panose="020B0609020204030204" pitchFamily="49" charset="0"/>
              </a:rPr>
              <a:t>IMAGE   COMMAND      CREATED              </a:t>
            </a:r>
            <a:r>
              <a:rPr lang="en-US" sz="1100" dirty="0">
                <a:latin typeface="Consolas" panose="020B0609020204030204" pitchFamily="49" charset="0"/>
              </a:rPr>
              <a:t>STATUS              PORTS  </a:t>
            </a:r>
            <a:r>
              <a:rPr lang="en-US" sz="1100" dirty="0" smtClean="0">
                <a:latin typeface="Consolas" panose="020B0609020204030204" pitchFamily="49" charset="0"/>
              </a:rPr>
              <a:t>NAMES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886a27f9b99c  </a:t>
            </a:r>
            <a:r>
              <a:rPr lang="en-US" sz="1100" dirty="0" err="1" smtClean="0">
                <a:latin typeface="Consolas" panose="020B0609020204030204" pitchFamily="49" charset="0"/>
              </a:rPr>
              <a:t>ubuntu</a:t>
            </a:r>
            <a:r>
              <a:rPr lang="en-US" sz="1100" dirty="0" smtClean="0">
                <a:latin typeface="Consolas" panose="020B0609020204030204" pitchFamily="49" charset="0"/>
              </a:rPr>
              <a:t>  "/</a:t>
            </a:r>
            <a:r>
              <a:rPr lang="en-US" sz="1100" dirty="0">
                <a:latin typeface="Consolas" panose="020B0609020204030204" pitchFamily="49" charset="0"/>
              </a:rPr>
              <a:t>bin/bash"  </a:t>
            </a:r>
            <a:r>
              <a:rPr lang="en-US" sz="1100" dirty="0" smtClean="0">
                <a:latin typeface="Consolas" panose="020B0609020204030204" pitchFamily="49" charset="0"/>
              </a:rPr>
              <a:t>About </a:t>
            </a:r>
            <a:r>
              <a:rPr lang="en-US" sz="1100" dirty="0">
                <a:latin typeface="Consolas" panose="020B0609020204030204" pitchFamily="49" charset="0"/>
              </a:rPr>
              <a:t>a minute ago   Up About a minute          </a:t>
            </a:r>
            <a:r>
              <a:rPr lang="en-US" sz="1100" dirty="0" err="1" smtClean="0">
                <a:latin typeface="Consolas" panose="020B0609020204030204" pitchFamily="49" charset="0"/>
              </a:rPr>
              <a:t>infallible_rosalind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 err="1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</a:rPr>
              <a:t>docker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ps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CONTAINER ID  </a:t>
            </a:r>
            <a:r>
              <a:rPr lang="en-US" sz="1100" dirty="0" smtClean="0">
                <a:latin typeface="Consolas" panose="020B0609020204030204" pitchFamily="49" charset="0"/>
              </a:rPr>
              <a:t>IMAGE   COMMAND      CREATED              </a:t>
            </a:r>
            <a:r>
              <a:rPr lang="en-US" sz="1100" dirty="0">
                <a:latin typeface="Consolas" panose="020B0609020204030204" pitchFamily="49" charset="0"/>
              </a:rPr>
              <a:t>STATUS              PORTS  </a:t>
            </a:r>
            <a:r>
              <a:rPr lang="en-US" sz="1100" dirty="0" smtClean="0">
                <a:latin typeface="Consolas" panose="020B0609020204030204" pitchFamily="49" charset="0"/>
              </a:rPr>
              <a:t>NAMES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d042fea85262  </a:t>
            </a:r>
            <a:r>
              <a:rPr lang="en-US" sz="1100" dirty="0" err="1" smtClean="0">
                <a:latin typeface="Consolas" panose="020B0609020204030204" pitchFamily="49" charset="0"/>
              </a:rPr>
              <a:t>ubuntu</a:t>
            </a:r>
            <a:r>
              <a:rPr lang="en-US" sz="1100" dirty="0" smtClean="0">
                <a:latin typeface="Consolas" panose="020B0609020204030204" pitchFamily="49" charset="0"/>
              </a:rPr>
              <a:t>  "/</a:t>
            </a:r>
            <a:r>
              <a:rPr lang="en-US" sz="1100" dirty="0">
                <a:latin typeface="Consolas" panose="020B0609020204030204" pitchFamily="49" charset="0"/>
              </a:rPr>
              <a:t>bin/bash"  </a:t>
            </a:r>
            <a:r>
              <a:rPr lang="en-US" sz="1100" dirty="0" smtClean="0">
                <a:latin typeface="Consolas" panose="020B0609020204030204" pitchFamily="49" charset="0"/>
              </a:rPr>
              <a:t>About </a:t>
            </a:r>
            <a:r>
              <a:rPr lang="en-US" sz="1100" dirty="0">
                <a:latin typeface="Consolas" panose="020B0609020204030204" pitchFamily="49" charset="0"/>
              </a:rPr>
              <a:t>a minute ago   Up About a minute          </a:t>
            </a:r>
            <a:r>
              <a:rPr lang="en-US" sz="1100" dirty="0" err="1" smtClean="0">
                <a:latin typeface="Consolas" panose="020B0609020204030204" pitchFamily="49" charset="0"/>
              </a:rPr>
              <a:t>prickly_dubinsky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886a27f9b99c  </a:t>
            </a:r>
            <a:r>
              <a:rPr lang="en-US" sz="1100" dirty="0" err="1" smtClean="0">
                <a:latin typeface="Consolas" panose="020B0609020204030204" pitchFamily="49" charset="0"/>
              </a:rPr>
              <a:t>ubuntu</a:t>
            </a:r>
            <a:r>
              <a:rPr lang="en-US" sz="1100" dirty="0" smtClean="0">
                <a:latin typeface="Consolas" panose="020B0609020204030204" pitchFamily="49" charset="0"/>
              </a:rPr>
              <a:t>  "/</a:t>
            </a:r>
            <a:r>
              <a:rPr lang="en-US" sz="1100" dirty="0">
                <a:latin typeface="Consolas" panose="020B0609020204030204" pitchFamily="49" charset="0"/>
              </a:rPr>
              <a:t>bin/bash"  </a:t>
            </a:r>
            <a:r>
              <a:rPr lang="en-US" sz="1100" dirty="0" smtClean="0">
                <a:latin typeface="Consolas" panose="020B0609020204030204" pitchFamily="49" charset="0"/>
              </a:rPr>
              <a:t>About </a:t>
            </a:r>
            <a:r>
              <a:rPr lang="en-US" sz="1100" dirty="0">
                <a:latin typeface="Consolas" panose="020B0609020204030204" pitchFamily="49" charset="0"/>
              </a:rPr>
              <a:t>a minute ago   Up About a minute          </a:t>
            </a:r>
            <a:r>
              <a:rPr lang="en-US" sz="1100" dirty="0" err="1" smtClean="0">
                <a:latin typeface="Consolas" panose="020B0609020204030204" pitchFamily="49" charset="0"/>
              </a:rPr>
              <a:t>infallible_rosalind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2ec0f1d5e892  </a:t>
            </a:r>
            <a:r>
              <a:rPr lang="en-US" sz="1100" dirty="0" err="1" smtClean="0">
                <a:latin typeface="Consolas" panose="020B0609020204030204" pitchFamily="49" charset="0"/>
              </a:rPr>
              <a:t>ubuntu</a:t>
            </a:r>
            <a:r>
              <a:rPr lang="en-US" sz="1100" dirty="0" smtClean="0">
                <a:latin typeface="Consolas" panose="020B0609020204030204" pitchFamily="49" charset="0"/>
              </a:rPr>
              <a:t>  "/</a:t>
            </a:r>
            <a:r>
              <a:rPr lang="en-US" sz="1100" dirty="0">
                <a:latin typeface="Consolas" panose="020B0609020204030204" pitchFamily="49" charset="0"/>
              </a:rPr>
              <a:t>bin/bash"  </a:t>
            </a:r>
            <a:r>
              <a:rPr lang="en-US" sz="1100" dirty="0" smtClean="0">
                <a:latin typeface="Consolas" panose="020B0609020204030204" pitchFamily="49" charset="0"/>
              </a:rPr>
              <a:t>22 </a:t>
            </a:r>
            <a:r>
              <a:rPr lang="en-US" sz="1100" dirty="0">
                <a:latin typeface="Consolas" panose="020B0609020204030204" pitchFamily="49" charset="0"/>
              </a:rPr>
              <a:t>minutes ago       Up 22 minutes              </a:t>
            </a:r>
            <a:r>
              <a:rPr lang="en-US" sz="1100" dirty="0" err="1" smtClean="0">
                <a:latin typeface="Consolas" panose="020B0609020204030204" pitchFamily="49" charset="0"/>
              </a:rPr>
              <a:t>mad_blackwell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8faa3d0adf53  </a:t>
            </a:r>
            <a:r>
              <a:rPr lang="en-US" sz="1100" dirty="0" err="1" smtClean="0">
                <a:latin typeface="Consolas" panose="020B0609020204030204" pitchFamily="49" charset="0"/>
              </a:rPr>
              <a:t>ubuntu</a:t>
            </a:r>
            <a:r>
              <a:rPr lang="en-US" sz="1100" dirty="0" smtClean="0">
                <a:latin typeface="Consolas" panose="020B0609020204030204" pitchFamily="49" charset="0"/>
              </a:rPr>
              <a:t>  "/</a:t>
            </a:r>
            <a:r>
              <a:rPr lang="en-US" sz="1100" dirty="0">
                <a:latin typeface="Consolas" panose="020B0609020204030204" pitchFamily="49" charset="0"/>
              </a:rPr>
              <a:t>bin/bash"  </a:t>
            </a:r>
            <a:r>
              <a:rPr lang="en-US" sz="1100" dirty="0" smtClean="0">
                <a:latin typeface="Consolas" panose="020B0609020204030204" pitchFamily="49" charset="0"/>
              </a:rPr>
              <a:t>22 </a:t>
            </a:r>
            <a:r>
              <a:rPr lang="en-US" sz="1100" dirty="0">
                <a:latin typeface="Consolas" panose="020B0609020204030204" pitchFamily="49" charset="0"/>
              </a:rPr>
              <a:t>minutes ago       Up 22 minutes              </a:t>
            </a:r>
            <a:r>
              <a:rPr lang="en-US" sz="1100" dirty="0" err="1" smtClean="0">
                <a:latin typeface="Consolas" panose="020B0609020204030204" pitchFamily="49" charset="0"/>
              </a:rPr>
              <a:t>prickly_wright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 err="1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</a:p>
          <a:p>
            <a:endParaRPr 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8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8883"/>
            <a:ext cx="7315200" cy="920318"/>
          </a:xfrm>
        </p:spPr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ps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219200"/>
            <a:ext cx="8610601" cy="344318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--format </a:t>
            </a:r>
            <a:r>
              <a:rPr lang="en-US" dirty="0" smtClean="0"/>
              <a:t>switch allows you to customize the </a:t>
            </a:r>
            <a:r>
              <a:rPr lang="en-US" dirty="0" err="1" smtClean="0"/>
              <a:t>ps</a:t>
            </a:r>
            <a:r>
              <a:rPr lang="en-US" dirty="0" smtClean="0"/>
              <a:t> output</a:t>
            </a:r>
          </a:p>
          <a:p>
            <a:r>
              <a:rPr lang="en-US" dirty="0" smtClean="0"/>
              <a:t>The format spec must be a valid Go template</a:t>
            </a:r>
          </a:p>
          <a:p>
            <a:pPr lvl="1"/>
            <a:r>
              <a:rPr lang="en-US" dirty="0" smtClean="0"/>
              <a:t>Adding the “table” prefix displays column headings</a:t>
            </a:r>
          </a:p>
          <a:p>
            <a:r>
              <a:rPr lang="en-US" dirty="0" smtClean="0"/>
              <a:t>Fields supported: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.ID</a:t>
            </a:r>
            <a:r>
              <a:rPr lang="en-US" dirty="0"/>
              <a:t>	</a:t>
            </a:r>
            <a:r>
              <a:rPr lang="en-US" dirty="0" smtClean="0"/>
              <a:t>	Container </a:t>
            </a:r>
            <a:r>
              <a:rPr lang="en-US" dirty="0"/>
              <a:t>ID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.Image</a:t>
            </a:r>
            <a:r>
              <a:rPr lang="en-US" dirty="0"/>
              <a:t>	Image ID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.Command</a:t>
            </a:r>
            <a:r>
              <a:rPr lang="en-US" dirty="0"/>
              <a:t>	Quoted command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</a:t>
            </a:r>
            <a:r>
              <a:rPr lang="en-US" dirty="0" err="1">
                <a:solidFill>
                  <a:schemeClr val="tx2"/>
                </a:solidFill>
              </a:rPr>
              <a:t>CreatedAt</a:t>
            </a:r>
            <a:r>
              <a:rPr lang="en-US" dirty="0"/>
              <a:t>	Time when the container was created.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</a:t>
            </a:r>
            <a:r>
              <a:rPr lang="en-US" dirty="0" err="1">
                <a:solidFill>
                  <a:schemeClr val="tx2"/>
                </a:solidFill>
              </a:rPr>
              <a:t>RunningFor</a:t>
            </a:r>
            <a:r>
              <a:rPr lang="en-US" dirty="0"/>
              <a:t>	Elapsed time since the container was started.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.Ports</a:t>
            </a:r>
            <a:r>
              <a:rPr lang="en-US" dirty="0"/>
              <a:t>	</a:t>
            </a:r>
            <a:r>
              <a:rPr lang="en-US" dirty="0" smtClean="0"/>
              <a:t>Exposed </a:t>
            </a:r>
            <a:r>
              <a:rPr lang="en-US" dirty="0"/>
              <a:t>ports.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.Status</a:t>
            </a:r>
            <a:r>
              <a:rPr lang="en-US" dirty="0"/>
              <a:t>	Container status.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.Size</a:t>
            </a:r>
            <a:r>
              <a:rPr lang="en-US" dirty="0"/>
              <a:t>	</a:t>
            </a:r>
            <a:r>
              <a:rPr lang="en-US" dirty="0" smtClean="0"/>
              <a:t>	Container </a:t>
            </a:r>
            <a:r>
              <a:rPr lang="en-US" dirty="0"/>
              <a:t>disk size.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.Names</a:t>
            </a:r>
            <a:r>
              <a:rPr lang="en-US" dirty="0"/>
              <a:t>	Container names.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.Labels</a:t>
            </a:r>
            <a:r>
              <a:rPr lang="en-US" dirty="0"/>
              <a:t>	All labels assigned to the container.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.Label</a:t>
            </a:r>
            <a:r>
              <a:rPr lang="en-US" dirty="0"/>
              <a:t>	</a:t>
            </a:r>
            <a:r>
              <a:rPr lang="en-US" dirty="0" smtClean="0"/>
              <a:t>Value </a:t>
            </a:r>
            <a:r>
              <a:rPr lang="en-US" dirty="0"/>
              <a:t>of a specific label for this </a:t>
            </a:r>
            <a:r>
              <a:rPr lang="en-US" dirty="0" smtClean="0"/>
              <a:t>container, </a:t>
            </a:r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/>
              <a:t>'{{.Label "</a:t>
            </a:r>
            <a:r>
              <a:rPr lang="en-US" dirty="0" err="1"/>
              <a:t>com.docker.swarm.cpu</a:t>
            </a:r>
            <a:r>
              <a:rPr lang="en-US" dirty="0"/>
              <a:t>"}}'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.Mounts</a:t>
            </a:r>
            <a:r>
              <a:rPr lang="en-US" dirty="0"/>
              <a:t>	Names of the volumes mounted in this container.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4724400"/>
            <a:ext cx="8534400" cy="18466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user@ubuntu</a:t>
            </a:r>
            <a:r>
              <a:rPr lang="en-US" sz="1600" dirty="0">
                <a:latin typeface="Consolas" panose="020B0609020204030204" pitchFamily="49" charset="0"/>
              </a:rPr>
              <a:t>:~$ </a:t>
            </a:r>
            <a:r>
              <a:rPr lang="en-US" sz="1600" dirty="0" err="1">
                <a:latin typeface="Consolas" panose="020B0609020204030204" pitchFamily="49" charset="0"/>
              </a:rPr>
              <a:t>docker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ps</a:t>
            </a:r>
            <a:r>
              <a:rPr lang="en-US" sz="1600" dirty="0">
                <a:latin typeface="Consolas" panose="020B0609020204030204" pitchFamily="49" charset="0"/>
              </a:rPr>
              <a:t> --format "table {{.ID}}\t{{.Names}}\t{{.Labels}}"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CONTAINER ID        NAMES                 LABELS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f90a992e545c        </a:t>
            </a:r>
            <a:r>
              <a:rPr lang="en-US" sz="1600" dirty="0" err="1">
                <a:latin typeface="Consolas" panose="020B0609020204030204" pitchFamily="49" charset="0"/>
              </a:rPr>
              <a:t>elated_jepsen</a:t>
            </a:r>
            <a:r>
              <a:rPr lang="en-US" sz="1600" dirty="0">
                <a:latin typeface="Consolas" panose="020B0609020204030204" pitchFamily="49" charset="0"/>
              </a:rPr>
              <a:t>       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f5df48bbae86        </a:t>
            </a:r>
            <a:r>
              <a:rPr lang="en-US" sz="1600" dirty="0" err="1">
                <a:latin typeface="Consolas" panose="020B0609020204030204" pitchFamily="49" charset="0"/>
              </a:rPr>
              <a:t>lonely_albattani</a:t>
            </a:r>
            <a:r>
              <a:rPr lang="en-US" sz="1600" dirty="0">
                <a:latin typeface="Consolas" panose="020B0609020204030204" pitchFamily="49" charset="0"/>
              </a:rPr>
              <a:t>    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d042fea85262        </a:t>
            </a:r>
            <a:r>
              <a:rPr lang="en-US" sz="1600" dirty="0" err="1">
                <a:latin typeface="Consolas" panose="020B0609020204030204" pitchFamily="49" charset="0"/>
              </a:rPr>
              <a:t>prickly_dubinsky</a:t>
            </a: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loc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dirty="0" err="1">
                <a:latin typeface="Consolas" panose="020B0609020204030204" pitchFamily="49" charset="0"/>
              </a:rPr>
              <a:t>portland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886a27f9b99c        </a:t>
            </a:r>
            <a:r>
              <a:rPr lang="en-US" sz="1600" dirty="0" err="1">
                <a:latin typeface="Consolas" panose="020B0609020204030204" pitchFamily="49" charset="0"/>
              </a:rPr>
              <a:t>infallible_rosalind</a:t>
            </a:r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loc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dirty="0" err="1">
                <a:latin typeface="Consolas" panose="020B0609020204030204" pitchFamily="49" charset="0"/>
              </a:rPr>
              <a:t>dallas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52315" y="1905000"/>
            <a:ext cx="312420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Go Template Documentation</a:t>
            </a:r>
          </a:p>
          <a:p>
            <a:r>
              <a:rPr lang="en-US" sz="1400" dirty="0" smtClean="0"/>
              <a:t>https</a:t>
            </a:r>
            <a:r>
              <a:rPr lang="en-US" sz="1400" dirty="0"/>
              <a:t>://golang.org/pkg/text/template/</a:t>
            </a:r>
          </a:p>
        </p:txBody>
      </p:sp>
    </p:spTree>
    <p:extLst>
      <p:ext uri="{BB962C8B-B14F-4D97-AF65-F5344CB8AC3E}">
        <p14:creationId xmlns:p14="http://schemas.microsoft.com/office/powerpoint/2010/main" val="4034522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-76200"/>
            <a:ext cx="7315200" cy="1154097"/>
          </a:xfrm>
        </p:spPr>
        <p:txBody>
          <a:bodyPr/>
          <a:lstStyle/>
          <a:p>
            <a:r>
              <a:rPr lang="en-US" dirty="0" smtClean="0"/>
              <a:t>Removing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294" y="1209622"/>
            <a:ext cx="8097883" cy="20133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rm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command removes containers from a host</a:t>
            </a:r>
          </a:p>
          <a:p>
            <a:pPr lvl="1"/>
            <a:r>
              <a:rPr lang="en-US" dirty="0" smtClean="0"/>
              <a:t>-</a:t>
            </a:r>
            <a:r>
              <a:rPr lang="en-US" dirty="0"/>
              <a:t>f, --force     </a:t>
            </a:r>
            <a:r>
              <a:rPr lang="en-US" dirty="0" smtClean="0"/>
              <a:t>	Force </a:t>
            </a:r>
            <a:r>
              <a:rPr lang="en-US" dirty="0"/>
              <a:t>the removal of a running container (uses SIGKILL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Prefer $(</a:t>
            </a:r>
            <a:r>
              <a:rPr lang="is-IS" dirty="0" smtClean="0"/>
              <a:t>docker ps -aq</a:t>
            </a:r>
            <a:r>
              <a:rPr lang="en-US" dirty="0" smtClean="0"/>
              <a:t>) over `</a:t>
            </a:r>
            <a:r>
              <a:rPr lang="is-IS" dirty="0" smtClean="0"/>
              <a:t>docker ps -aq</a:t>
            </a:r>
            <a:r>
              <a:rPr lang="en-US" dirty="0" smtClean="0"/>
              <a:t>`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mywiki.wooledge.org/BashFAQ/082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pubs.opengroup.org</a:t>
            </a:r>
            <a:r>
              <a:rPr lang="en-US" dirty="0"/>
              <a:t>/</a:t>
            </a:r>
            <a:r>
              <a:rPr lang="en-US" dirty="0" err="1"/>
              <a:t>onlinepubs</a:t>
            </a:r>
            <a:r>
              <a:rPr lang="en-US" dirty="0"/>
              <a:t>/9699919799/</a:t>
            </a:r>
            <a:r>
              <a:rPr lang="en-US" dirty="0" err="1"/>
              <a:t>xrat</a:t>
            </a:r>
            <a:r>
              <a:rPr lang="en-US" dirty="0"/>
              <a:t>/V4_xcu_chap02.html#tag_23_02_06_03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" y="4267200"/>
            <a:ext cx="9040688" cy="24390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009900"/>
            <a:ext cx="3838575" cy="1028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61570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50549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09801"/>
            <a:ext cx="7315200" cy="40995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Docker platform includes several parts</a:t>
            </a:r>
            <a:endParaRPr lang="en-US" dirty="0"/>
          </a:p>
          <a:p>
            <a:pPr lvl="1"/>
            <a:r>
              <a:rPr lang="en-US" dirty="0" smtClean="0"/>
              <a:t>Docker daemon (docker engine)</a:t>
            </a:r>
            <a:endParaRPr lang="en-US" dirty="0"/>
          </a:p>
          <a:p>
            <a:pPr lvl="1"/>
            <a:r>
              <a:rPr lang="en-US" dirty="0" smtClean="0"/>
              <a:t>Docker </a:t>
            </a:r>
            <a:r>
              <a:rPr lang="en-US" dirty="0"/>
              <a:t>client</a:t>
            </a:r>
          </a:p>
          <a:p>
            <a:pPr lvl="1"/>
            <a:r>
              <a:rPr lang="en-US" dirty="0"/>
              <a:t>Registries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Containers</a:t>
            </a:r>
          </a:p>
          <a:p>
            <a:r>
              <a:rPr lang="en-US" dirty="0" smtClean="0"/>
              <a:t>Containers are spawned from images and are isolated from each other and the host operating system</a:t>
            </a:r>
            <a:endParaRPr lang="en-US" dirty="0"/>
          </a:p>
          <a:p>
            <a:r>
              <a:rPr lang="en-US" dirty="0" smtClean="0"/>
              <a:t>The docker command line tool provides an array of commands for starting, examining </a:t>
            </a:r>
            <a:r>
              <a:rPr lang="en-US" dirty="0"/>
              <a:t>and controlling </a:t>
            </a:r>
            <a:r>
              <a:rPr lang="en-US" dirty="0" smtClean="0"/>
              <a:t>containers</a:t>
            </a:r>
          </a:p>
          <a:p>
            <a:r>
              <a:rPr lang="en-US" dirty="0"/>
              <a:t>You can control the output columns displayed by </a:t>
            </a:r>
            <a:r>
              <a:rPr lang="en-US" i="1" dirty="0" err="1"/>
              <a:t>docker</a:t>
            </a:r>
            <a:r>
              <a:rPr lang="en-US" i="1" dirty="0"/>
              <a:t> </a:t>
            </a:r>
            <a:r>
              <a:rPr lang="en-US" i="1" dirty="0" err="1"/>
              <a:t>ps</a:t>
            </a:r>
            <a:r>
              <a:rPr lang="en-US" dirty="0"/>
              <a:t> with the --format switch</a:t>
            </a:r>
          </a:p>
          <a:p>
            <a:r>
              <a:rPr lang="en-US" dirty="0"/>
              <a:t>You can control the output </a:t>
            </a:r>
            <a:r>
              <a:rPr lang="en-US" dirty="0" smtClean="0"/>
              <a:t>rows displayed </a:t>
            </a:r>
            <a:r>
              <a:rPr lang="en-US" dirty="0"/>
              <a:t>by </a:t>
            </a:r>
            <a:r>
              <a:rPr lang="en-US" i="1" dirty="0" err="1"/>
              <a:t>docker</a:t>
            </a:r>
            <a:r>
              <a:rPr lang="en-US" i="1" dirty="0"/>
              <a:t> </a:t>
            </a:r>
            <a:r>
              <a:rPr lang="en-US" i="1" dirty="0" err="1"/>
              <a:t>ps</a:t>
            </a:r>
            <a:r>
              <a:rPr lang="en-US" dirty="0"/>
              <a:t> with the </a:t>
            </a:r>
            <a:r>
              <a:rPr lang="en-US" dirty="0" smtClean="0"/>
              <a:t>--filter switch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2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1: Container Overview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4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769833"/>
            <a:ext cx="6934200" cy="3539527"/>
          </a:xfrm>
        </p:spPr>
        <p:txBody>
          <a:bodyPr/>
          <a:lstStyle/>
          <a:p>
            <a:r>
              <a:rPr lang="en-US" dirty="0" smtClean="0"/>
              <a:t>Running containers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: Controlling Containers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5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/>
          </a:bodyPr>
          <a:lstStyle/>
          <a:p>
            <a:r>
              <a:rPr lang="en-US" dirty="0" smtClean="0"/>
              <a:t>Explain the difference between create and run</a:t>
            </a:r>
          </a:p>
          <a:p>
            <a:r>
              <a:rPr lang="en-US" dirty="0" smtClean="0"/>
              <a:t>Describe the process used to copy files between a host and a container</a:t>
            </a:r>
          </a:p>
          <a:p>
            <a:r>
              <a:rPr lang="en-US" dirty="0" smtClean="0"/>
              <a:t>Explore the details of starting, stopping, pausing and unpausing containers</a:t>
            </a:r>
          </a:p>
          <a:p>
            <a:r>
              <a:rPr lang="en-US" dirty="0" smtClean="0"/>
              <a:t>Learn how to attach and detach from containers</a:t>
            </a:r>
          </a:p>
          <a:p>
            <a:r>
              <a:rPr lang="en-US" dirty="0" smtClean="0"/>
              <a:t>Gather container information using </a:t>
            </a:r>
            <a:r>
              <a:rPr lang="en-US" dirty="0" err="1" smtClean="0"/>
              <a:t>ps</a:t>
            </a:r>
            <a:r>
              <a:rPr lang="en-US" dirty="0" smtClean="0"/>
              <a:t>, stats and top</a:t>
            </a:r>
          </a:p>
          <a:p>
            <a:r>
              <a:rPr lang="en-US" dirty="0" smtClean="0"/>
              <a:t>Execute commands within a container using </a:t>
            </a:r>
            <a:r>
              <a:rPr lang="en-US" dirty="0" err="1" smtClean="0"/>
              <a:t>nsenter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r>
              <a:rPr lang="en-US" dirty="0" smtClean="0"/>
              <a:t> exec</a:t>
            </a:r>
          </a:p>
          <a:p>
            <a:r>
              <a:rPr lang="en-US" dirty="0" smtClean="0"/>
              <a:t>Run containers as services and </a:t>
            </a:r>
            <a:r>
              <a:rPr lang="en-US" dirty="0"/>
              <a:t>i</a:t>
            </a:r>
            <a:r>
              <a:rPr lang="en-US" dirty="0" smtClean="0"/>
              <a:t>nspect their log output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55" y="120808"/>
            <a:ext cx="7315200" cy="758237"/>
          </a:xfrm>
        </p:spPr>
        <p:txBody>
          <a:bodyPr/>
          <a:lstStyle/>
          <a:p>
            <a:r>
              <a:rPr lang="en-US" dirty="0" smtClean="0"/>
              <a:t>Creating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55" y="959674"/>
            <a:ext cx="8940446" cy="35395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/>
                </a:solidFill>
              </a:rPr>
              <a:t>docker</a:t>
            </a:r>
            <a:r>
              <a:rPr lang="en-US" dirty="0">
                <a:solidFill>
                  <a:schemeClr val="tx2"/>
                </a:solidFill>
              </a:rPr>
              <a:t> create </a:t>
            </a:r>
            <a:r>
              <a:rPr lang="en-US" dirty="0"/>
              <a:t>command creates a </a:t>
            </a:r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Creating the container </a:t>
            </a:r>
            <a:r>
              <a:rPr lang="en-US" dirty="0" smtClean="0">
                <a:solidFill>
                  <a:schemeClr val="tx2"/>
                </a:solidFill>
              </a:rPr>
              <a:t>filesystem</a:t>
            </a:r>
            <a:r>
              <a:rPr lang="en-US" dirty="0" smtClean="0"/>
              <a:t> from the </a:t>
            </a:r>
            <a:r>
              <a:rPr lang="en-US" dirty="0"/>
              <a:t>specified image </a:t>
            </a:r>
            <a:endParaRPr lang="en-US" dirty="0" smtClean="0"/>
          </a:p>
          <a:p>
            <a:pPr lvl="1"/>
            <a:r>
              <a:rPr lang="en-US" dirty="0" smtClean="0"/>
              <a:t>Saving the container’s </a:t>
            </a:r>
            <a:r>
              <a:rPr lang="en-US" dirty="0" smtClean="0">
                <a:solidFill>
                  <a:schemeClr val="tx2"/>
                </a:solidFill>
              </a:rPr>
              <a:t>metadata</a:t>
            </a:r>
            <a:r>
              <a:rPr lang="en-US" dirty="0" smtClean="0"/>
              <a:t> (typically in a </a:t>
            </a:r>
            <a:r>
              <a:rPr lang="en-US" dirty="0" err="1" smtClean="0"/>
              <a:t>config.json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</a:t>
            </a:r>
            <a:r>
              <a:rPr lang="en-US" dirty="0"/>
              <a:t>container ID is </a:t>
            </a:r>
            <a:r>
              <a:rPr lang="en-US" dirty="0" smtClean="0"/>
              <a:t>printed </a:t>
            </a:r>
            <a:r>
              <a:rPr lang="en-US" dirty="0"/>
              <a:t>to </a:t>
            </a:r>
            <a:r>
              <a:rPr lang="en-US" dirty="0" smtClean="0"/>
              <a:t>STDOUT</a:t>
            </a:r>
          </a:p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i="1" dirty="0" err="1"/>
              <a:t>docker</a:t>
            </a:r>
            <a:r>
              <a:rPr lang="en-US" i="1" dirty="0"/>
              <a:t> run</a:t>
            </a:r>
            <a:r>
              <a:rPr lang="en-US" dirty="0"/>
              <a:t> </a:t>
            </a:r>
            <a:r>
              <a:rPr lang="en-US" dirty="0" smtClean="0"/>
              <a:t>except </a:t>
            </a:r>
            <a:r>
              <a:rPr lang="en-US" dirty="0"/>
              <a:t>the container is never </a:t>
            </a:r>
            <a:r>
              <a:rPr lang="en-US" dirty="0" smtClean="0"/>
              <a:t>started</a:t>
            </a:r>
          </a:p>
          <a:p>
            <a:pPr lvl="1"/>
            <a:r>
              <a:rPr lang="en-US" i="1" dirty="0"/>
              <a:t>d</a:t>
            </a:r>
            <a:r>
              <a:rPr lang="en-US" i="1" dirty="0" smtClean="0"/>
              <a:t>ocker run</a:t>
            </a:r>
            <a:r>
              <a:rPr lang="en-US" dirty="0" smtClean="0"/>
              <a:t> is actually just a wrapper for create and start</a:t>
            </a:r>
          </a:p>
          <a:p>
            <a:r>
              <a:rPr lang="en-US" dirty="0" smtClean="0"/>
              <a:t>You </a:t>
            </a:r>
            <a:r>
              <a:rPr lang="en-US" dirty="0"/>
              <a:t>can </a:t>
            </a:r>
            <a:r>
              <a:rPr lang="en-US" dirty="0" smtClean="0"/>
              <a:t>use </a:t>
            </a:r>
            <a:r>
              <a:rPr lang="en-US" i="1" dirty="0" err="1" smtClean="0"/>
              <a:t>docker</a:t>
            </a:r>
            <a:r>
              <a:rPr lang="en-US" i="1" dirty="0" smtClean="0"/>
              <a:t> </a:t>
            </a:r>
            <a:r>
              <a:rPr lang="en-US" i="1" dirty="0"/>
              <a:t>start &lt;</a:t>
            </a:r>
            <a:r>
              <a:rPr lang="en-US" i="1" dirty="0" err="1" smtClean="0"/>
              <a:t>container_id</a:t>
            </a:r>
            <a:r>
              <a:rPr lang="en-US" i="1" dirty="0" smtClean="0"/>
              <a:t>/name&gt;</a:t>
            </a:r>
            <a:r>
              <a:rPr lang="en-US" dirty="0" smtClean="0"/>
              <a:t> to </a:t>
            </a:r>
            <a:r>
              <a:rPr lang="en-US" dirty="0"/>
              <a:t>start the </a:t>
            </a:r>
            <a:r>
              <a:rPr lang="en-US" dirty="0" smtClean="0"/>
              <a:t>container</a:t>
            </a:r>
            <a:endParaRPr lang="en-US" dirty="0"/>
          </a:p>
          <a:p>
            <a:r>
              <a:rPr lang="en-US" dirty="0"/>
              <a:t>This is useful when you want to set up a container configuration ahead of time so that it is ready to start when you need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The </a:t>
            </a:r>
            <a:r>
              <a:rPr lang="en-US" dirty="0"/>
              <a:t>initial status of the new container is </a:t>
            </a:r>
            <a:r>
              <a:rPr lang="en-US" dirty="0" smtClean="0"/>
              <a:t>created</a:t>
            </a:r>
            <a:endParaRPr lang="en-US" dirty="0"/>
          </a:p>
          <a:p>
            <a:r>
              <a:rPr lang="en-US" dirty="0" smtClean="0"/>
              <a:t>All of the switches supported by the run command can be applied to the create command</a:t>
            </a:r>
          </a:p>
          <a:p>
            <a:pPr lvl="1"/>
            <a:r>
              <a:rPr lang="en-US" dirty="0" smtClean="0"/>
              <a:t>The metadata configuration file captures all of the (10s of) create/run configuration options</a:t>
            </a:r>
          </a:p>
          <a:p>
            <a:pPr lvl="1"/>
            <a:r>
              <a:rPr lang="en-US" dirty="0" smtClean="0"/>
              <a:t>The start command takes no container configuration switches, it simply runs the container as per the configuration</a:t>
            </a:r>
          </a:p>
          <a:p>
            <a:pPr lvl="2"/>
            <a:r>
              <a:rPr lang="en-US" dirty="0" smtClean="0"/>
              <a:t>You can specify how you would like your local terminal to be connected to the container with start (e.g. </a:t>
            </a:r>
            <a:r>
              <a:rPr lang="en-US" dirty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455" y="4453749"/>
            <a:ext cx="8940446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user@ubuntu</a:t>
            </a:r>
            <a:r>
              <a:rPr lang="en-US" sz="1200" dirty="0">
                <a:latin typeface="Consolas" panose="020B0609020204030204" pitchFamily="49" charset="0"/>
              </a:rPr>
              <a:t>:~$ </a:t>
            </a:r>
            <a:r>
              <a:rPr lang="en-US" sz="1200" dirty="0" err="1">
                <a:latin typeface="Consolas" panose="020B0609020204030204" pitchFamily="49" charset="0"/>
              </a:rPr>
              <a:t>docker</a:t>
            </a:r>
            <a:r>
              <a:rPr lang="en-US" sz="1200" dirty="0">
                <a:latin typeface="Consolas" panose="020B0609020204030204" pitchFamily="49" charset="0"/>
              </a:rPr>
              <a:t> create --name test99 -h </a:t>
            </a:r>
            <a:r>
              <a:rPr lang="en-US" sz="1200" dirty="0" err="1">
                <a:latin typeface="Consolas" panose="020B0609020204030204" pitchFamily="49" charset="0"/>
              </a:rPr>
              <a:t>nodea</a:t>
            </a:r>
            <a:r>
              <a:rPr lang="en-US" sz="1200" dirty="0">
                <a:latin typeface="Consolas" panose="020B0609020204030204" pitchFamily="49" charset="0"/>
              </a:rPr>
              <a:t> -t </a:t>
            </a:r>
            <a:r>
              <a:rPr lang="en-US" sz="1200" dirty="0" err="1">
                <a:latin typeface="Consolas" panose="020B0609020204030204" pitchFamily="49" charset="0"/>
              </a:rPr>
              <a:t>nginx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e76f0fdf16a8273e8335855e7fe0bb339306344fad8b3c4f70c1747688738128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user@ubuntu</a:t>
            </a:r>
            <a:r>
              <a:rPr lang="en-US" sz="1200" dirty="0">
                <a:latin typeface="Consolas" panose="020B0609020204030204" pitchFamily="49" charset="0"/>
              </a:rPr>
              <a:t>:~$ </a:t>
            </a:r>
            <a:r>
              <a:rPr lang="en-US" sz="1200" dirty="0" err="1">
                <a:latin typeface="Consolas" panose="020B0609020204030204" pitchFamily="49" charset="0"/>
              </a:rPr>
              <a:t>docker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ps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CONTAINER </a:t>
            </a:r>
            <a:r>
              <a:rPr lang="en-US" sz="1200" dirty="0" smtClean="0">
                <a:latin typeface="Consolas" panose="020B0609020204030204" pitchFamily="49" charset="0"/>
              </a:rPr>
              <a:t>ID  IMAGE   COMMAND                  CREATED         STATUS        PORTS               </a:t>
            </a:r>
            <a:r>
              <a:rPr lang="en-US" sz="1200" dirty="0">
                <a:latin typeface="Consolas" panose="020B0609020204030204" pitchFamily="49" charset="0"/>
              </a:rPr>
              <a:t>NAMES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user@ubuntu</a:t>
            </a:r>
            <a:r>
              <a:rPr lang="en-US" sz="1200" dirty="0">
                <a:latin typeface="Consolas" panose="020B0609020204030204" pitchFamily="49" charset="0"/>
              </a:rPr>
              <a:t>:~$ </a:t>
            </a:r>
            <a:r>
              <a:rPr lang="en-US" sz="1200" dirty="0" err="1">
                <a:latin typeface="Consolas" panose="020B0609020204030204" pitchFamily="49" charset="0"/>
              </a:rPr>
              <a:t>docker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ps</a:t>
            </a:r>
            <a:r>
              <a:rPr lang="en-US" sz="1200" dirty="0">
                <a:latin typeface="Consolas" panose="020B0609020204030204" pitchFamily="49" charset="0"/>
              </a:rPr>
              <a:t> -a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CONTAINER ID  </a:t>
            </a:r>
            <a:r>
              <a:rPr lang="en-US" sz="1200" dirty="0" smtClean="0">
                <a:latin typeface="Consolas" panose="020B0609020204030204" pitchFamily="49" charset="0"/>
              </a:rPr>
              <a:t>IMAGE   COMMAND                  </a:t>
            </a:r>
            <a:r>
              <a:rPr lang="en-US" sz="1200" dirty="0">
                <a:latin typeface="Consolas" panose="020B0609020204030204" pitchFamily="49" charset="0"/>
              </a:rPr>
              <a:t>CREATED         </a:t>
            </a:r>
            <a:r>
              <a:rPr lang="en-US" sz="1200" dirty="0" smtClean="0">
                <a:latin typeface="Consolas" panose="020B0609020204030204" pitchFamily="49" charset="0"/>
              </a:rPr>
              <a:t>STATUS        PORTS               </a:t>
            </a:r>
            <a:r>
              <a:rPr lang="en-US" sz="1200" dirty="0">
                <a:latin typeface="Consolas" panose="020B0609020204030204" pitchFamily="49" charset="0"/>
              </a:rPr>
              <a:t>NAMES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e76f0fdf16a8  </a:t>
            </a:r>
            <a:r>
              <a:rPr lang="en-US" sz="1200" dirty="0" err="1" smtClean="0">
                <a:latin typeface="Consolas" panose="020B0609020204030204" pitchFamily="49" charset="0"/>
              </a:rPr>
              <a:t>nginx</a:t>
            </a:r>
            <a:r>
              <a:rPr lang="en-US" sz="1200" dirty="0" smtClean="0">
                <a:latin typeface="Consolas" panose="020B0609020204030204" pitchFamily="49" charset="0"/>
              </a:rPr>
              <a:t>   "</a:t>
            </a:r>
            <a:r>
              <a:rPr lang="en-US" sz="1200" dirty="0" err="1">
                <a:latin typeface="Consolas" panose="020B0609020204030204" pitchFamily="49" charset="0"/>
              </a:rPr>
              <a:t>nginx</a:t>
            </a:r>
            <a:r>
              <a:rPr lang="en-US" sz="1200" dirty="0">
                <a:latin typeface="Consolas" panose="020B0609020204030204" pitchFamily="49" charset="0"/>
              </a:rPr>
              <a:t> -g 'daemon off"   30 seconds ago  </a:t>
            </a:r>
            <a:r>
              <a:rPr lang="en-US" sz="1200" dirty="0" smtClean="0">
                <a:latin typeface="Consolas" panose="020B0609020204030204" pitchFamily="49" charset="0"/>
              </a:rPr>
              <a:t>Created                           test99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user@ubuntu</a:t>
            </a:r>
            <a:r>
              <a:rPr lang="en-US" sz="1200" dirty="0">
                <a:latin typeface="Consolas" panose="020B0609020204030204" pitchFamily="49" charset="0"/>
              </a:rPr>
              <a:t>:~$ </a:t>
            </a:r>
            <a:r>
              <a:rPr lang="en-US" sz="1200" dirty="0" err="1">
                <a:latin typeface="Consolas" panose="020B0609020204030204" pitchFamily="49" charset="0"/>
              </a:rPr>
              <a:t>docker</a:t>
            </a:r>
            <a:r>
              <a:rPr lang="en-US" sz="1200" dirty="0">
                <a:latin typeface="Consolas" panose="020B0609020204030204" pitchFamily="49" charset="0"/>
              </a:rPr>
              <a:t> start test99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test99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user@ubuntu</a:t>
            </a:r>
            <a:r>
              <a:rPr lang="en-US" sz="1200" dirty="0">
                <a:latin typeface="Consolas" panose="020B0609020204030204" pitchFamily="49" charset="0"/>
              </a:rPr>
              <a:t>:~$ </a:t>
            </a:r>
            <a:r>
              <a:rPr lang="en-US" sz="1200" dirty="0" err="1">
                <a:latin typeface="Consolas" panose="020B0609020204030204" pitchFamily="49" charset="0"/>
              </a:rPr>
              <a:t>docker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ps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CONTAINER ID  </a:t>
            </a:r>
            <a:r>
              <a:rPr lang="en-US" sz="1200" dirty="0" smtClean="0">
                <a:latin typeface="Consolas" panose="020B0609020204030204" pitchFamily="49" charset="0"/>
              </a:rPr>
              <a:t>IMAGE   COMMAND                  </a:t>
            </a:r>
            <a:r>
              <a:rPr lang="en-US" sz="1200" dirty="0">
                <a:latin typeface="Consolas" panose="020B0609020204030204" pitchFamily="49" charset="0"/>
              </a:rPr>
              <a:t>CREATED         </a:t>
            </a:r>
            <a:r>
              <a:rPr lang="en-US" sz="1200" dirty="0" smtClean="0">
                <a:latin typeface="Consolas" panose="020B0609020204030204" pitchFamily="49" charset="0"/>
              </a:rPr>
              <a:t>STATUS        PORTS               </a:t>
            </a:r>
            <a:r>
              <a:rPr lang="en-US" sz="1200" dirty="0">
                <a:latin typeface="Consolas" panose="020B0609020204030204" pitchFamily="49" charset="0"/>
              </a:rPr>
              <a:t>NAMES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e76f0fdf16a8  </a:t>
            </a:r>
            <a:r>
              <a:rPr lang="en-US" sz="1200" dirty="0" err="1" smtClean="0">
                <a:latin typeface="Consolas" panose="020B0609020204030204" pitchFamily="49" charset="0"/>
              </a:rPr>
              <a:t>nginx</a:t>
            </a:r>
            <a:r>
              <a:rPr lang="en-US" sz="1200" dirty="0" smtClean="0">
                <a:latin typeface="Consolas" panose="020B0609020204030204" pitchFamily="49" charset="0"/>
              </a:rPr>
              <a:t>   "</a:t>
            </a:r>
            <a:r>
              <a:rPr lang="en-US" sz="1200" dirty="0" err="1">
                <a:latin typeface="Consolas" panose="020B0609020204030204" pitchFamily="49" charset="0"/>
              </a:rPr>
              <a:t>nginx</a:t>
            </a:r>
            <a:r>
              <a:rPr lang="en-US" sz="1200" dirty="0">
                <a:latin typeface="Consolas" panose="020B0609020204030204" pitchFamily="49" charset="0"/>
              </a:rPr>
              <a:t> -g 'daemon off"   57 seconds ago  </a:t>
            </a:r>
            <a:r>
              <a:rPr lang="en-US" sz="1200" dirty="0" smtClean="0">
                <a:latin typeface="Consolas" panose="020B0609020204030204" pitchFamily="49" charset="0"/>
              </a:rPr>
              <a:t>Up </a:t>
            </a:r>
            <a:r>
              <a:rPr lang="en-US" sz="1200" dirty="0">
                <a:latin typeface="Consolas" panose="020B0609020204030204" pitchFamily="49" charset="0"/>
              </a:rPr>
              <a:t>7 seconds  </a:t>
            </a:r>
            <a:r>
              <a:rPr lang="en-US" sz="1200" dirty="0" smtClean="0">
                <a:latin typeface="Consolas" panose="020B0609020204030204" pitchFamily="49" charset="0"/>
              </a:rPr>
              <a:t>80/</a:t>
            </a:r>
            <a:r>
              <a:rPr lang="en-US" sz="1200" dirty="0" err="1" smtClean="0">
                <a:latin typeface="Consolas" panose="020B0609020204030204" pitchFamily="49" charset="0"/>
              </a:rPr>
              <a:t>tcp</a:t>
            </a:r>
            <a:r>
              <a:rPr lang="en-US" sz="1200" dirty="0">
                <a:latin typeface="Consolas" panose="020B0609020204030204" pitchFamily="49" charset="0"/>
              </a:rPr>
              <a:t>, 443/</a:t>
            </a:r>
            <a:r>
              <a:rPr lang="en-US" sz="1200" dirty="0" err="1">
                <a:latin typeface="Consolas" panose="020B0609020204030204" pitchFamily="49" charset="0"/>
              </a:rPr>
              <a:t>tcp</a:t>
            </a:r>
            <a:r>
              <a:rPr lang="en-US" sz="1200" dirty="0">
                <a:latin typeface="Consolas" panose="020B0609020204030204" pitchFamily="49" charset="0"/>
              </a:rPr>
              <a:t>     </a:t>
            </a:r>
            <a:r>
              <a:rPr lang="en-US" sz="1200" dirty="0" smtClean="0">
                <a:latin typeface="Consolas" panose="020B0609020204030204" pitchFamily="49" charset="0"/>
              </a:rPr>
              <a:t>test99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705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8797"/>
            <a:ext cx="7315200" cy="1154097"/>
          </a:xfrm>
        </p:spPr>
        <p:txBody>
          <a:bodyPr/>
          <a:lstStyle/>
          <a:p>
            <a:r>
              <a:rPr lang="en-US" dirty="0" smtClean="0"/>
              <a:t>Copying to/from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19861"/>
            <a:ext cx="7943675" cy="1769764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docker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&lt;</a:t>
            </a:r>
            <a:r>
              <a:rPr lang="en-US" dirty="0">
                <a:solidFill>
                  <a:schemeClr val="tx2"/>
                </a:solidFill>
              </a:rPr>
              <a:t>container&gt;:&lt;path&gt;    &lt;</a:t>
            </a:r>
            <a:r>
              <a:rPr lang="en-US" dirty="0" err="1">
                <a:solidFill>
                  <a:schemeClr val="tx2"/>
                </a:solidFill>
              </a:rPr>
              <a:t>hostdir</a:t>
            </a:r>
            <a:r>
              <a:rPr lang="en-US" dirty="0">
                <a:solidFill>
                  <a:schemeClr val="tx2"/>
                </a:solidFill>
              </a:rPr>
              <a:t>&gt;</a:t>
            </a:r>
          </a:p>
          <a:p>
            <a:r>
              <a:rPr lang="en-US" dirty="0" err="1">
                <a:solidFill>
                  <a:schemeClr val="tx2"/>
                </a:solidFill>
              </a:rPr>
              <a:t>docker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&lt;</a:t>
            </a:r>
            <a:r>
              <a:rPr lang="en-US" dirty="0" err="1">
                <a:solidFill>
                  <a:schemeClr val="tx2"/>
                </a:solidFill>
              </a:rPr>
              <a:t>hostdir</a:t>
            </a:r>
            <a:r>
              <a:rPr lang="en-US" dirty="0">
                <a:solidFill>
                  <a:schemeClr val="tx2"/>
                </a:solidFill>
              </a:rPr>
              <a:t>&gt;   </a:t>
            </a:r>
            <a:r>
              <a:rPr lang="en-US" dirty="0" smtClean="0">
                <a:solidFill>
                  <a:schemeClr val="tx2"/>
                </a:solidFill>
              </a:rPr>
              <a:t>                 </a:t>
            </a:r>
            <a:r>
              <a:rPr lang="en-US" dirty="0">
                <a:solidFill>
                  <a:schemeClr val="tx2"/>
                </a:solidFill>
              </a:rPr>
              <a:t>&lt;container&gt;:&lt;path&gt;  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Host to container direction added </a:t>
            </a:r>
            <a:r>
              <a:rPr lang="en-US" dirty="0"/>
              <a:t>in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1.8</a:t>
            </a:r>
          </a:p>
          <a:p>
            <a:r>
              <a:rPr lang="en-US" dirty="0" smtClean="0"/>
              <a:t>Note </a:t>
            </a:r>
            <a:r>
              <a:rPr lang="en-US" dirty="0" err="1" smtClean="0"/>
              <a:t>cp</a:t>
            </a:r>
            <a:r>
              <a:rPr lang="en-US" dirty="0" smtClean="0"/>
              <a:t> can copy to/from any container (it does not have to be running)</a:t>
            </a:r>
          </a:p>
          <a:p>
            <a:r>
              <a:rPr lang="en-US" dirty="0" smtClean="0"/>
              <a:t>A dash (“-”) can be used to </a:t>
            </a:r>
            <a:r>
              <a:rPr lang="en-US" dirty="0" err="1" smtClean="0"/>
              <a:t>cp</a:t>
            </a:r>
            <a:r>
              <a:rPr lang="en-US" dirty="0" smtClean="0"/>
              <a:t> a tar archive to STDOUT or from STDIN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4038600"/>
            <a:ext cx="8305800" cy="24622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user@ubuntu</a:t>
            </a:r>
            <a:r>
              <a:rPr lang="en-US" sz="1400" dirty="0">
                <a:latin typeface="Consolas" panose="020B0609020204030204" pitchFamily="49" charset="0"/>
              </a:rPr>
              <a:t>:~$ </a:t>
            </a:r>
            <a:r>
              <a:rPr lang="en-US" sz="1400" dirty="0" err="1">
                <a:latin typeface="Consolas" panose="020B0609020204030204" pitchFamily="49" charset="0"/>
              </a:rPr>
              <a:t>docker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</a:rPr>
              <a:t>create </a:t>
            </a:r>
            <a:r>
              <a:rPr lang="en-US" sz="1400" dirty="0">
                <a:latin typeface="Consolas" panose="020B0609020204030204" pitchFamily="49" charset="0"/>
              </a:rPr>
              <a:t>--name=</a:t>
            </a:r>
            <a:r>
              <a:rPr lang="en-US" sz="1400" dirty="0" err="1">
                <a:latin typeface="Consolas" panose="020B0609020204030204" pitchFamily="49" charset="0"/>
              </a:rPr>
              <a:t>zugspitze</a:t>
            </a:r>
            <a:r>
              <a:rPr lang="en-US" sz="1400" dirty="0">
                <a:latin typeface="Consolas" panose="020B0609020204030204" pitchFamily="49" charset="0"/>
              </a:rPr>
              <a:t> alpine /</a:t>
            </a:r>
            <a:r>
              <a:rPr lang="en-US" sz="1400" dirty="0" err="1">
                <a:latin typeface="Consolas" panose="020B0609020204030204" pitchFamily="49" charset="0"/>
              </a:rPr>
              <a:t>usr</a:t>
            </a:r>
            <a:r>
              <a:rPr lang="en-US" sz="1400" dirty="0">
                <a:latin typeface="Consolas" panose="020B0609020204030204" pitchFamily="49" charset="0"/>
              </a:rPr>
              <a:t>/bin/tail </a:t>
            </a:r>
            <a:r>
              <a:rPr lang="en-US" sz="1400" dirty="0" smtClean="0">
                <a:latin typeface="Consolas" panose="020B0609020204030204" pitchFamily="49" charset="0"/>
              </a:rPr>
              <a:t>–f /dev/null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user@ubuntu</a:t>
            </a:r>
            <a:r>
              <a:rPr lang="en-US" sz="1400" dirty="0">
                <a:latin typeface="Consolas" panose="020B0609020204030204" pitchFamily="49" charset="0"/>
              </a:rPr>
              <a:t>:~$ echo "From the host" &gt; host.md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user@ubuntu</a:t>
            </a:r>
            <a:r>
              <a:rPr lang="en-US" sz="1400" dirty="0">
                <a:latin typeface="Consolas" panose="020B0609020204030204" pitchFamily="49" charset="0"/>
              </a:rPr>
              <a:t>:~$ </a:t>
            </a:r>
            <a:r>
              <a:rPr lang="en-US" sz="1400" dirty="0" err="1">
                <a:latin typeface="Consolas" panose="020B0609020204030204" pitchFamily="49" charset="0"/>
              </a:rPr>
              <a:t>docker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cp</a:t>
            </a:r>
            <a:r>
              <a:rPr lang="en-US" sz="1400" dirty="0">
                <a:latin typeface="Consolas" panose="020B0609020204030204" pitchFamily="49" charset="0"/>
              </a:rPr>
              <a:t> ./host.md </a:t>
            </a:r>
            <a:r>
              <a:rPr lang="en-US" sz="1400" dirty="0" err="1">
                <a:latin typeface="Consolas" panose="020B0609020204030204" pitchFamily="49" charset="0"/>
              </a:rPr>
              <a:t>zugspitze</a:t>
            </a:r>
            <a:r>
              <a:rPr lang="en-US" sz="1400" dirty="0">
                <a:latin typeface="Consolas" panose="020B0609020204030204" pitchFamily="49" charset="0"/>
              </a:rPr>
              <a:t>:/test.md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user@ubuntu</a:t>
            </a:r>
            <a:r>
              <a:rPr lang="en-US" sz="1400" dirty="0">
                <a:latin typeface="Consolas" panose="020B0609020204030204" pitchFamily="49" charset="0"/>
              </a:rPr>
              <a:t>:~$ </a:t>
            </a:r>
            <a:r>
              <a:rPr lang="en-US" sz="1400" dirty="0" err="1">
                <a:latin typeface="Consolas" panose="020B0609020204030204" pitchFamily="49" charset="0"/>
              </a:rPr>
              <a:t>docker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cp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zugspitze</a:t>
            </a:r>
            <a:r>
              <a:rPr lang="en-US" sz="1400" dirty="0">
                <a:latin typeface="Consolas" panose="020B0609020204030204" pitchFamily="49" charset="0"/>
              </a:rPr>
              <a:t>:/test.md ./cont.md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user@ubuntu</a:t>
            </a:r>
            <a:r>
              <a:rPr lang="en-US" sz="1400" dirty="0">
                <a:latin typeface="Consolas" panose="020B0609020204030204" pitchFamily="49" charset="0"/>
              </a:rPr>
              <a:t>:~$ cat cont.md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From the host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user@ubuntu</a:t>
            </a:r>
            <a:r>
              <a:rPr lang="en-US" sz="1400" dirty="0">
                <a:latin typeface="Consolas" panose="020B0609020204030204" pitchFamily="49" charset="0"/>
              </a:rPr>
              <a:t>:~$ </a:t>
            </a:r>
            <a:r>
              <a:rPr lang="en-US" sz="1400" dirty="0" err="1">
                <a:latin typeface="Consolas" panose="020B0609020204030204" pitchFamily="49" charset="0"/>
              </a:rPr>
              <a:t>docker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cp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zugspitze</a:t>
            </a:r>
            <a:r>
              <a:rPr lang="en-US" sz="1400" dirty="0">
                <a:latin typeface="Consolas" panose="020B0609020204030204" pitchFamily="49" charset="0"/>
              </a:rPr>
              <a:t>:/</a:t>
            </a:r>
            <a:r>
              <a:rPr lang="en-US" sz="1400" dirty="0" err="1">
                <a:latin typeface="Consolas" panose="020B0609020204030204" pitchFamily="49" charset="0"/>
              </a:rPr>
              <a:t>etc</a:t>
            </a:r>
            <a:r>
              <a:rPr lang="en-US" sz="1400" dirty="0">
                <a:latin typeface="Consolas" panose="020B0609020204030204" pitchFamily="49" charset="0"/>
              </a:rPr>
              <a:t> - &gt; zsetcdir.tar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user@ubuntu</a:t>
            </a:r>
            <a:r>
              <a:rPr lang="en-US" sz="1400" dirty="0">
                <a:latin typeface="Consolas" panose="020B0609020204030204" pitchFamily="49" charset="0"/>
              </a:rPr>
              <a:t>:~$ tar -</a:t>
            </a:r>
            <a:r>
              <a:rPr lang="en-US" sz="1400" dirty="0" err="1">
                <a:latin typeface="Consolas" panose="020B0609020204030204" pitchFamily="49" charset="0"/>
              </a:rPr>
              <a:t>tf</a:t>
            </a:r>
            <a:r>
              <a:rPr lang="en-US" sz="1400" dirty="0">
                <a:latin typeface="Consolas" panose="020B0609020204030204" pitchFamily="49" charset="0"/>
              </a:rPr>
              <a:t> zsetcdir.tar | grep host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etc</a:t>
            </a:r>
            <a:r>
              <a:rPr lang="en-US" sz="1400" dirty="0">
                <a:latin typeface="Consolas" panose="020B0609020204030204" pitchFamily="49" charset="0"/>
              </a:rPr>
              <a:t>/hostname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etc</a:t>
            </a:r>
            <a:r>
              <a:rPr lang="en-US" sz="1400" dirty="0">
                <a:latin typeface="Consolas" panose="020B0609020204030204" pitchFamily="49" charset="0"/>
              </a:rPr>
              <a:t>/hosts</a:t>
            </a:r>
          </a:p>
          <a:p>
            <a:r>
              <a:rPr lang="en-US" sz="1400" dirty="0" err="1" smtClean="0">
                <a:latin typeface="Consolas" panose="020B0609020204030204" pitchFamily="49" charset="0"/>
              </a:rPr>
              <a:t>user@ubuntu</a:t>
            </a:r>
            <a:r>
              <a:rPr lang="en-US" sz="1400" dirty="0">
                <a:latin typeface="Consolas" panose="020B0609020204030204" pitchFamily="49" charset="0"/>
              </a:rPr>
              <a:t>:~$ </a:t>
            </a:r>
          </a:p>
        </p:txBody>
      </p:sp>
    </p:spTree>
    <p:extLst>
      <p:ext uri="{BB962C8B-B14F-4D97-AF65-F5344CB8AC3E}">
        <p14:creationId xmlns:p14="http://schemas.microsoft.com/office/powerpoint/2010/main" val="960275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651" y="855956"/>
            <a:ext cx="7315200" cy="1154097"/>
          </a:xfrm>
        </p:spPr>
        <p:txBody>
          <a:bodyPr/>
          <a:lstStyle/>
          <a:p>
            <a:r>
              <a:rPr lang="en-US" dirty="0" smtClean="0"/>
              <a:t>Container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01055"/>
            <a:ext cx="7620000" cy="150894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>
                <a:solidFill>
                  <a:schemeClr val="tx2"/>
                </a:solidFill>
              </a:rPr>
              <a:t>docker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ps</a:t>
            </a:r>
            <a:r>
              <a:rPr lang="en-US" i="1" dirty="0" smtClean="0">
                <a:solidFill>
                  <a:schemeClr val="tx2"/>
                </a:solidFill>
              </a:rPr>
              <a:t> -s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switch can be used to display the size of the container’s writable layer</a:t>
            </a:r>
          </a:p>
          <a:p>
            <a:pPr lvl="1"/>
            <a:r>
              <a:rPr lang="en-US" dirty="0" smtClean="0"/>
              <a:t>The virtual size includes the size of the image stack the container is based 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34" y="3886200"/>
            <a:ext cx="9067800" cy="19543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</a:rPr>
              <a:t>docker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ps</a:t>
            </a:r>
            <a:r>
              <a:rPr lang="en-US" sz="1100" dirty="0">
                <a:latin typeface="Consolas" panose="020B0609020204030204" pitchFamily="49" charset="0"/>
              </a:rPr>
              <a:t> -s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CONTAINER </a:t>
            </a:r>
            <a:r>
              <a:rPr lang="en-US" sz="1100" dirty="0" smtClean="0">
                <a:latin typeface="Consolas" panose="020B0609020204030204" pitchFamily="49" charset="0"/>
              </a:rPr>
              <a:t>ID  IMAGE   COMMAND      CREATED         STATUS         PORTS  NAMES               </a:t>
            </a:r>
            <a:r>
              <a:rPr lang="en-US" sz="1100" dirty="0">
                <a:latin typeface="Consolas" panose="020B0609020204030204" pitchFamily="49" charset="0"/>
              </a:rPr>
              <a:t>SIZE</a:t>
            </a:r>
          </a:p>
          <a:p>
            <a:r>
              <a:rPr lang="en-US" sz="1100" dirty="0" smtClean="0">
                <a:latin typeface="Consolas" panose="020B0609020204030204" pitchFamily="49" charset="0"/>
              </a:rPr>
              <a:t>2ec0f1d5e892  </a:t>
            </a:r>
            <a:r>
              <a:rPr lang="en-US" sz="1100" dirty="0" err="1" smtClean="0">
                <a:latin typeface="Consolas" panose="020B0609020204030204" pitchFamily="49" charset="0"/>
              </a:rPr>
              <a:t>ubuntu</a:t>
            </a:r>
            <a:r>
              <a:rPr lang="en-US" sz="1100" dirty="0" smtClean="0">
                <a:latin typeface="Consolas" panose="020B0609020204030204" pitchFamily="49" charset="0"/>
              </a:rPr>
              <a:t>  "/</a:t>
            </a:r>
            <a:r>
              <a:rPr lang="en-US" sz="1100" dirty="0">
                <a:latin typeface="Consolas" panose="020B0609020204030204" pitchFamily="49" charset="0"/>
              </a:rPr>
              <a:t>bin/bash"  </a:t>
            </a:r>
            <a:r>
              <a:rPr lang="en-US" sz="1100" dirty="0" smtClean="0">
                <a:latin typeface="Consolas" panose="020B0609020204030204" pitchFamily="49" charset="0"/>
              </a:rPr>
              <a:t>14 </a:t>
            </a:r>
            <a:r>
              <a:rPr lang="en-US" sz="1100" dirty="0">
                <a:latin typeface="Consolas" panose="020B0609020204030204" pitchFamily="49" charset="0"/>
              </a:rPr>
              <a:t>minutes ago  </a:t>
            </a:r>
            <a:r>
              <a:rPr lang="en-US" sz="1100" dirty="0" smtClean="0">
                <a:latin typeface="Consolas" panose="020B0609020204030204" pitchFamily="49" charset="0"/>
              </a:rPr>
              <a:t>Up </a:t>
            </a:r>
            <a:r>
              <a:rPr lang="en-US" sz="1100" dirty="0">
                <a:latin typeface="Consolas" panose="020B0609020204030204" pitchFamily="49" charset="0"/>
              </a:rPr>
              <a:t>14 minutes         </a:t>
            </a:r>
            <a:r>
              <a:rPr lang="en-US" sz="1100" dirty="0" err="1" smtClean="0">
                <a:latin typeface="Consolas" panose="020B0609020204030204" pitchFamily="49" charset="0"/>
              </a:rPr>
              <a:t>mad_blackwell</a:t>
            </a:r>
            <a:r>
              <a:rPr lang="en-US" sz="1100" dirty="0" smtClean="0">
                <a:latin typeface="Consolas" panose="020B0609020204030204" pitchFamily="49" charset="0"/>
              </a:rPr>
              <a:t>       </a:t>
            </a:r>
            <a:r>
              <a:rPr lang="en-US" sz="1100" dirty="0">
                <a:latin typeface="Consolas" panose="020B0609020204030204" pitchFamily="49" charset="0"/>
              </a:rPr>
              <a:t>29 B (virtual 126.4 MB)</a:t>
            </a:r>
          </a:p>
          <a:p>
            <a:r>
              <a:rPr lang="en-US" sz="1100" dirty="0" smtClean="0">
                <a:latin typeface="Consolas" panose="020B0609020204030204" pitchFamily="49" charset="0"/>
              </a:rPr>
              <a:t>8faa3d0adf53  </a:t>
            </a:r>
            <a:r>
              <a:rPr lang="en-US" sz="1100" dirty="0" err="1" smtClean="0">
                <a:latin typeface="Consolas" panose="020B0609020204030204" pitchFamily="49" charset="0"/>
              </a:rPr>
              <a:t>ubuntu</a:t>
            </a:r>
            <a:r>
              <a:rPr lang="en-US" sz="1100" dirty="0" smtClean="0">
                <a:latin typeface="Consolas" panose="020B0609020204030204" pitchFamily="49" charset="0"/>
              </a:rPr>
              <a:t>  "/</a:t>
            </a:r>
            <a:r>
              <a:rPr lang="en-US" sz="1100" dirty="0">
                <a:latin typeface="Consolas" panose="020B0609020204030204" pitchFamily="49" charset="0"/>
              </a:rPr>
              <a:t>bin/bash"  </a:t>
            </a:r>
            <a:r>
              <a:rPr lang="en-US" sz="1100" dirty="0" smtClean="0">
                <a:latin typeface="Consolas" panose="020B0609020204030204" pitchFamily="49" charset="0"/>
              </a:rPr>
              <a:t>14 </a:t>
            </a:r>
            <a:r>
              <a:rPr lang="en-US" sz="1100" dirty="0">
                <a:latin typeface="Consolas" panose="020B0609020204030204" pitchFamily="49" charset="0"/>
              </a:rPr>
              <a:t>minutes ago  </a:t>
            </a:r>
            <a:r>
              <a:rPr lang="en-US" sz="1100" dirty="0" smtClean="0">
                <a:latin typeface="Consolas" panose="020B0609020204030204" pitchFamily="49" charset="0"/>
              </a:rPr>
              <a:t>Up </a:t>
            </a:r>
            <a:r>
              <a:rPr lang="en-US" sz="1100" dirty="0">
                <a:latin typeface="Consolas" panose="020B0609020204030204" pitchFamily="49" charset="0"/>
              </a:rPr>
              <a:t>14 minutes         </a:t>
            </a:r>
            <a:r>
              <a:rPr lang="en-US" sz="1100" dirty="0" err="1" smtClean="0">
                <a:latin typeface="Consolas" panose="020B0609020204030204" pitchFamily="49" charset="0"/>
              </a:rPr>
              <a:t>prickly_wright</a:t>
            </a:r>
            <a:r>
              <a:rPr lang="en-US" sz="1100" dirty="0" smtClean="0">
                <a:latin typeface="Consolas" panose="020B0609020204030204" pitchFamily="49" charset="0"/>
              </a:rPr>
              <a:t>      </a:t>
            </a:r>
            <a:r>
              <a:rPr lang="en-US" sz="1100" dirty="0">
                <a:latin typeface="Consolas" panose="020B0609020204030204" pitchFamily="49" charset="0"/>
              </a:rPr>
              <a:t>0 B (virtual 126.4 MB)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</a:rPr>
              <a:t>docker</a:t>
            </a:r>
            <a:r>
              <a:rPr lang="en-US" sz="1100" dirty="0">
                <a:latin typeface="Consolas" panose="020B0609020204030204" pitchFamily="49" charset="0"/>
              </a:rPr>
              <a:t> exec </a:t>
            </a:r>
            <a:r>
              <a:rPr lang="en-US" sz="1100" dirty="0" err="1">
                <a:latin typeface="Consolas" panose="020B0609020204030204" pitchFamily="49" charset="0"/>
              </a:rPr>
              <a:t>mad_blackwell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sh</a:t>
            </a:r>
            <a:r>
              <a:rPr lang="en-US" sz="1100" dirty="0">
                <a:latin typeface="Consolas" panose="020B0609020204030204" pitchFamily="49" charset="0"/>
              </a:rPr>
              <a:t> -c 'echo Hello &gt; readme'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  <a:r>
              <a:rPr lang="en-US" sz="1100" dirty="0" err="1">
                <a:latin typeface="Consolas" panose="020B0609020204030204" pitchFamily="49" charset="0"/>
              </a:rPr>
              <a:t>docker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ps</a:t>
            </a:r>
            <a:r>
              <a:rPr lang="en-US" sz="1100" dirty="0">
                <a:latin typeface="Consolas" panose="020B0609020204030204" pitchFamily="49" charset="0"/>
              </a:rPr>
              <a:t> -s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CONTAINER ID  IMAGE   COMMAND      CREATED         STATUS         PORTS  NAMES               SIZE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2ec0f1d5e892  </a:t>
            </a:r>
            <a:r>
              <a:rPr lang="en-US" sz="1100" dirty="0" err="1">
                <a:latin typeface="Consolas" panose="020B0609020204030204" pitchFamily="49" charset="0"/>
              </a:rPr>
              <a:t>ubuntu</a:t>
            </a:r>
            <a:r>
              <a:rPr lang="en-US" sz="1100" dirty="0">
                <a:latin typeface="Consolas" panose="020B0609020204030204" pitchFamily="49" charset="0"/>
              </a:rPr>
              <a:t>  "/bin/bash"  14 minutes ago  Up 14 minutes         </a:t>
            </a:r>
            <a:r>
              <a:rPr lang="en-US" sz="1100" dirty="0" err="1">
                <a:latin typeface="Consolas" panose="020B0609020204030204" pitchFamily="49" charset="0"/>
              </a:rPr>
              <a:t>mad_blackwell</a:t>
            </a:r>
            <a:r>
              <a:rPr lang="en-US" sz="1100" dirty="0">
                <a:latin typeface="Consolas" panose="020B0609020204030204" pitchFamily="49" charset="0"/>
              </a:rPr>
              <a:t>       35 B (virtual 126.4 MB</a:t>
            </a:r>
            <a:r>
              <a:rPr lang="en-US" sz="1100" dirty="0" smtClean="0">
                <a:latin typeface="Consolas" panose="020B0609020204030204" pitchFamily="49" charset="0"/>
              </a:rPr>
              <a:t>)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8faa3d0adf53  </a:t>
            </a:r>
            <a:r>
              <a:rPr lang="en-US" sz="1100" dirty="0" err="1">
                <a:latin typeface="Consolas" panose="020B0609020204030204" pitchFamily="49" charset="0"/>
              </a:rPr>
              <a:t>ubuntu</a:t>
            </a:r>
            <a:r>
              <a:rPr lang="en-US" sz="1100" dirty="0">
                <a:latin typeface="Consolas" panose="020B0609020204030204" pitchFamily="49" charset="0"/>
              </a:rPr>
              <a:t>  "/bin/bash"  14 minutes ago  Up 14 minutes         </a:t>
            </a:r>
            <a:r>
              <a:rPr lang="en-US" sz="1100" dirty="0" err="1">
                <a:latin typeface="Consolas" panose="020B0609020204030204" pitchFamily="49" charset="0"/>
              </a:rPr>
              <a:t>prickly_wright</a:t>
            </a:r>
            <a:r>
              <a:rPr lang="en-US" sz="1100" dirty="0">
                <a:latin typeface="Consolas" panose="020B0609020204030204" pitchFamily="49" charset="0"/>
              </a:rPr>
              <a:t>      0 B (virtual 126.4 MB)</a:t>
            </a:r>
          </a:p>
          <a:p>
            <a:r>
              <a:rPr lang="en-US" sz="1100" dirty="0" err="1" smtClean="0">
                <a:latin typeface="Consolas" panose="020B0609020204030204" pitchFamily="49" charset="0"/>
              </a:rPr>
              <a:t>user@ubuntu</a:t>
            </a:r>
            <a:r>
              <a:rPr lang="en-US" sz="1100" dirty="0">
                <a:latin typeface="Consolas" panose="020B0609020204030204" pitchFamily="49" charset="0"/>
              </a:rPr>
              <a:t>:~$ </a:t>
            </a:r>
          </a:p>
          <a:p>
            <a:endParaRPr 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81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230990" y="1825598"/>
            <a:ext cx="4824993" cy="1125011"/>
          </a:xfrm>
        </p:spPr>
        <p:txBody>
          <a:bodyPr>
            <a:normAutofit fontScale="90000"/>
          </a:bodyPr>
          <a:lstStyle/>
          <a:p>
            <a:r>
              <a:rPr lang="en-US" smtClean="0"/>
              <a:t>Controlling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76200"/>
            <a:ext cx="8305799" cy="209934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d</a:t>
            </a:r>
            <a:r>
              <a:rPr lang="en-US" dirty="0" smtClean="0">
                <a:solidFill>
                  <a:schemeClr val="tx2"/>
                </a:solidFill>
              </a:rPr>
              <a:t>ocker start</a:t>
            </a:r>
          </a:p>
          <a:p>
            <a:pPr lvl="1"/>
            <a:r>
              <a:rPr lang="en-US" dirty="0" smtClean="0"/>
              <a:t>You can resume a stopped container using the start sub command</a:t>
            </a:r>
          </a:p>
          <a:p>
            <a:pPr lvl="1"/>
            <a:r>
              <a:rPr lang="en-US" dirty="0" smtClean="0"/>
              <a:t>To reconnect your local shell input stream to the container use the -</a:t>
            </a:r>
            <a:r>
              <a:rPr lang="en-US" dirty="0" err="1" smtClean="0"/>
              <a:t>i</a:t>
            </a:r>
            <a:r>
              <a:rPr lang="en-US" dirty="0" smtClean="0"/>
              <a:t> switch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docker restart</a:t>
            </a:r>
          </a:p>
          <a:p>
            <a:pPr lvl="1"/>
            <a:r>
              <a:rPr lang="en-US" dirty="0" smtClean="0"/>
              <a:t>The restart command stops the specified container and then runs it again</a:t>
            </a:r>
          </a:p>
          <a:p>
            <a:pPr lvl="1"/>
            <a:r>
              <a:rPr lang="en-US" dirty="0" smtClean="0"/>
              <a:t>If the container is not already running, restart simply starts it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docker stop</a:t>
            </a:r>
          </a:p>
          <a:p>
            <a:pPr lvl="1"/>
            <a:r>
              <a:rPr lang="en-US" dirty="0" smtClean="0"/>
              <a:t>You can stop a running container with the stop command</a:t>
            </a:r>
          </a:p>
          <a:p>
            <a:pPr lvl="1"/>
            <a:r>
              <a:rPr lang="en-US" dirty="0" smtClean="0"/>
              <a:t>Sends SIGINT, waits 10 seconds, sends SIGKILL</a:t>
            </a:r>
          </a:p>
          <a:p>
            <a:pPr lvl="1"/>
            <a:r>
              <a:rPr lang="en-US" dirty="0" smtClean="0"/>
              <a:t>You can set the delay in seconds between the two SIGs with the -t switch (also works with restart)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81800" y="161885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6651" y="2175545"/>
            <a:ext cx="7710149" cy="46474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create --name=</a:t>
            </a:r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r>
              <a:rPr lang="en-US" sz="800" b="1" dirty="0">
                <a:latin typeface="Consolas" panose="020B0609020204030204" pitchFamily="49" charset="0"/>
              </a:rPr>
              <a:t> alpine /</a:t>
            </a:r>
            <a:r>
              <a:rPr lang="en-US" sz="800" b="1" dirty="0" err="1">
                <a:latin typeface="Consolas" panose="020B0609020204030204" pitchFamily="49" charset="0"/>
              </a:rPr>
              <a:t>usr</a:t>
            </a:r>
            <a:r>
              <a:rPr lang="en-US" sz="800" b="1" dirty="0">
                <a:latin typeface="Consolas" panose="020B0609020204030204" pitchFamily="49" charset="0"/>
              </a:rPr>
              <a:t>/bin/tail -f /dev/null</a:t>
            </a:r>
          </a:p>
          <a:p>
            <a:r>
              <a:rPr lang="en-US" sz="800" b="1" dirty="0">
                <a:latin typeface="Consolas" panose="020B0609020204030204" pitchFamily="49" charset="0"/>
              </a:rPr>
              <a:t>3d232d3591cf900a5d6d6040e61bc46840b07785e001ed25d9c3f958cb9bf164</a:t>
            </a: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</a:t>
            </a:r>
            <a:r>
              <a:rPr lang="en-US" sz="800" b="1" dirty="0" err="1">
                <a:latin typeface="Consolas" panose="020B0609020204030204" pitchFamily="49" charset="0"/>
              </a:rPr>
              <a:t>ps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>
                <a:latin typeface="Consolas" panose="020B0609020204030204" pitchFamily="49" charset="0"/>
              </a:rPr>
              <a:t>CONTAINER ID        IMAGE               COMMAND             CREATED             STATUS              PORTS               NAMES</a:t>
            </a: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</a:t>
            </a:r>
            <a:r>
              <a:rPr lang="en-US" sz="800" b="1" dirty="0" err="1">
                <a:latin typeface="Consolas" panose="020B0609020204030204" pitchFamily="49" charset="0"/>
              </a:rPr>
              <a:t>ps</a:t>
            </a:r>
            <a:r>
              <a:rPr lang="en-US" sz="800" b="1" dirty="0">
                <a:latin typeface="Consolas" panose="020B0609020204030204" pitchFamily="49" charset="0"/>
              </a:rPr>
              <a:t> -a</a:t>
            </a:r>
          </a:p>
          <a:p>
            <a:r>
              <a:rPr lang="en-US" sz="800" b="1" dirty="0">
                <a:latin typeface="Consolas" panose="020B0609020204030204" pitchFamily="49" charset="0"/>
              </a:rPr>
              <a:t>CONTAINER ID        IMAGE               COMMAND                  CREATED             STATUS              PORTS               NAMES</a:t>
            </a:r>
          </a:p>
          <a:p>
            <a:r>
              <a:rPr lang="en-US" sz="800" b="1" dirty="0">
                <a:latin typeface="Consolas" panose="020B0609020204030204" pitchFamily="49" charset="0"/>
              </a:rPr>
              <a:t>3d232d3591cf        alpine              "/</a:t>
            </a:r>
            <a:r>
              <a:rPr lang="en-US" sz="800" b="1" dirty="0" err="1">
                <a:latin typeface="Consolas" panose="020B0609020204030204" pitchFamily="49" charset="0"/>
              </a:rPr>
              <a:t>usr</a:t>
            </a:r>
            <a:r>
              <a:rPr lang="en-US" sz="800" b="1" dirty="0">
                <a:latin typeface="Consolas" panose="020B0609020204030204" pitchFamily="49" charset="0"/>
              </a:rPr>
              <a:t>/bin/tail -f /de"   7 seconds ago       Created                                 </a:t>
            </a:r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start </a:t>
            </a:r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</a:t>
            </a:r>
            <a:r>
              <a:rPr lang="en-US" sz="800" b="1" dirty="0" err="1">
                <a:latin typeface="Consolas" panose="020B0609020204030204" pitchFamily="49" charset="0"/>
              </a:rPr>
              <a:t>ps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>
                <a:latin typeface="Consolas" panose="020B0609020204030204" pitchFamily="49" charset="0"/>
              </a:rPr>
              <a:t>CONTAINER ID        IMAGE               COMMAND                  CREATED             STATUS              PORTS               NAMES</a:t>
            </a:r>
          </a:p>
          <a:p>
            <a:r>
              <a:rPr lang="en-US" sz="800" b="1" dirty="0">
                <a:latin typeface="Consolas" panose="020B0609020204030204" pitchFamily="49" charset="0"/>
              </a:rPr>
              <a:t>3d232d3591cf        alpine              "/</a:t>
            </a:r>
            <a:r>
              <a:rPr lang="en-US" sz="800" b="1" dirty="0" err="1">
                <a:latin typeface="Consolas" panose="020B0609020204030204" pitchFamily="49" charset="0"/>
              </a:rPr>
              <a:t>usr</a:t>
            </a:r>
            <a:r>
              <a:rPr lang="en-US" sz="800" b="1" dirty="0">
                <a:latin typeface="Consolas" panose="020B0609020204030204" pitchFamily="49" charset="0"/>
              </a:rPr>
              <a:t>/bin/tail -f /de"   22 seconds ago      Up 6 seconds                            </a:t>
            </a:r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time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stop </a:t>
            </a:r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>
                <a:latin typeface="Consolas" panose="020B0609020204030204" pitchFamily="49" charset="0"/>
              </a:rPr>
              <a:t>real	0m10.201s</a:t>
            </a:r>
          </a:p>
          <a:p>
            <a:r>
              <a:rPr lang="en-US" sz="800" b="1" dirty="0">
                <a:latin typeface="Consolas" panose="020B0609020204030204" pitchFamily="49" charset="0"/>
              </a:rPr>
              <a:t>user	0m0.004s</a:t>
            </a:r>
          </a:p>
          <a:p>
            <a:r>
              <a:rPr lang="en-US" sz="800" b="1" dirty="0">
                <a:latin typeface="Consolas" panose="020B0609020204030204" pitchFamily="49" charset="0"/>
              </a:rPr>
              <a:t>sys	0m0.004s</a:t>
            </a: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</a:t>
            </a:r>
            <a:r>
              <a:rPr lang="en-US" sz="800" b="1" dirty="0" err="1">
                <a:latin typeface="Consolas" panose="020B0609020204030204" pitchFamily="49" charset="0"/>
              </a:rPr>
              <a:t>ps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>
                <a:latin typeface="Consolas" panose="020B0609020204030204" pitchFamily="49" charset="0"/>
              </a:rPr>
              <a:t>CONTAINER ID        IMAGE               COMMAND             CREATED             STATUS              PORTS               NAMES</a:t>
            </a: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restart </a:t>
            </a:r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</a:t>
            </a:r>
            <a:r>
              <a:rPr lang="en-US" sz="800" b="1" dirty="0" err="1">
                <a:latin typeface="Consolas" panose="020B0609020204030204" pitchFamily="49" charset="0"/>
              </a:rPr>
              <a:t>ps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>
                <a:latin typeface="Consolas" panose="020B0609020204030204" pitchFamily="49" charset="0"/>
              </a:rPr>
              <a:t>CONTAINER ID        IMAGE               COMMAND                  CREATED             STATUS              PORTS               NAMES</a:t>
            </a:r>
          </a:p>
          <a:p>
            <a:r>
              <a:rPr lang="en-US" sz="800" b="1" dirty="0">
                <a:latin typeface="Consolas" panose="020B0609020204030204" pitchFamily="49" charset="0"/>
              </a:rPr>
              <a:t>3d232d3591cf        alpine              "/</a:t>
            </a:r>
            <a:r>
              <a:rPr lang="en-US" sz="800" b="1" dirty="0" err="1">
                <a:latin typeface="Consolas" panose="020B0609020204030204" pitchFamily="49" charset="0"/>
              </a:rPr>
              <a:t>usr</a:t>
            </a:r>
            <a:r>
              <a:rPr lang="en-US" sz="800" b="1" dirty="0">
                <a:latin typeface="Consolas" panose="020B0609020204030204" pitchFamily="49" charset="0"/>
              </a:rPr>
              <a:t>/bin/tail -f /de"   2 minutes ago       Up 4 seconds                            </a:t>
            </a:r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restart </a:t>
            </a:r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dockerzugspitze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</a:t>
            </a:r>
            <a:r>
              <a:rPr lang="en-US" sz="800" b="1" dirty="0" err="1">
                <a:latin typeface="Consolas" panose="020B0609020204030204" pitchFamily="49" charset="0"/>
              </a:rPr>
              <a:t>ps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>
                <a:latin typeface="Consolas" panose="020B0609020204030204" pitchFamily="49" charset="0"/>
              </a:rPr>
              <a:t>CONTAINER ID        IMAGE               COMMAND                  CREATED             STATUS              PORTS               NAMES</a:t>
            </a:r>
          </a:p>
          <a:p>
            <a:r>
              <a:rPr lang="en-US" sz="800" b="1" dirty="0">
                <a:latin typeface="Consolas" panose="020B0609020204030204" pitchFamily="49" charset="0"/>
              </a:rPr>
              <a:t>3d232d3591cf        alpine              "/</a:t>
            </a:r>
            <a:r>
              <a:rPr lang="en-US" sz="800" b="1" dirty="0" err="1">
                <a:latin typeface="Consolas" panose="020B0609020204030204" pitchFamily="49" charset="0"/>
              </a:rPr>
              <a:t>usr</a:t>
            </a:r>
            <a:r>
              <a:rPr lang="en-US" sz="800" b="1" dirty="0">
                <a:latin typeface="Consolas" panose="020B0609020204030204" pitchFamily="49" charset="0"/>
              </a:rPr>
              <a:t>/bin/tail -f /de"   2 minutes ago       Up 1 seconds                            </a:t>
            </a:r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time </a:t>
            </a:r>
            <a:r>
              <a:rPr lang="en-US" sz="800" b="1" dirty="0" err="1">
                <a:latin typeface="Consolas" panose="020B0609020204030204" pitchFamily="49" charset="0"/>
              </a:rPr>
              <a:t>docker</a:t>
            </a:r>
            <a:r>
              <a:rPr lang="en-US" sz="800" b="1" dirty="0">
                <a:latin typeface="Consolas" panose="020B0609020204030204" pitchFamily="49" charset="0"/>
              </a:rPr>
              <a:t> stop -t=1 </a:t>
            </a:r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 err="1">
                <a:latin typeface="Consolas" panose="020B0609020204030204" pitchFamily="49" charset="0"/>
              </a:rPr>
              <a:t>zugspitze</a:t>
            </a:r>
            <a:endParaRPr lang="en-US" sz="800" b="1" dirty="0">
              <a:latin typeface="Consolas" panose="020B0609020204030204" pitchFamily="49" charset="0"/>
            </a:endParaRPr>
          </a:p>
          <a:p>
            <a:endParaRPr lang="en-US" sz="800" b="1" dirty="0">
              <a:latin typeface="Consolas" panose="020B0609020204030204" pitchFamily="49" charset="0"/>
            </a:endParaRPr>
          </a:p>
          <a:p>
            <a:r>
              <a:rPr lang="en-US" sz="800" b="1" dirty="0">
                <a:latin typeface="Consolas" panose="020B0609020204030204" pitchFamily="49" charset="0"/>
              </a:rPr>
              <a:t>real	0m1.201s</a:t>
            </a:r>
          </a:p>
          <a:p>
            <a:r>
              <a:rPr lang="en-US" sz="800" b="1" dirty="0">
                <a:latin typeface="Consolas" panose="020B0609020204030204" pitchFamily="49" charset="0"/>
              </a:rPr>
              <a:t>user	0m0.004s</a:t>
            </a:r>
          </a:p>
          <a:p>
            <a:r>
              <a:rPr lang="en-US" sz="800" b="1" dirty="0">
                <a:latin typeface="Consolas" panose="020B0609020204030204" pitchFamily="49" charset="0"/>
              </a:rPr>
              <a:t>sys	0m0.004s</a:t>
            </a:r>
          </a:p>
          <a:p>
            <a:r>
              <a:rPr lang="en-US" sz="800" b="1" dirty="0" err="1">
                <a:latin typeface="Consolas" panose="020B0609020204030204" pitchFamily="49" charset="0"/>
              </a:rPr>
              <a:t>user@ubuntu</a:t>
            </a:r>
            <a:r>
              <a:rPr lang="en-US" sz="800" b="1" dirty="0">
                <a:latin typeface="Consolas" panose="020B0609020204030204" pitchFamily="49" charset="0"/>
              </a:rPr>
              <a:t>:~$ </a:t>
            </a:r>
            <a:endParaRPr lang="en-US" sz="800" b="1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7758"/>
            <a:ext cx="73152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Attach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84" y="914400"/>
            <a:ext cx="8370815" cy="206439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docker attach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You can attach to a running container using the attach </a:t>
            </a:r>
            <a:r>
              <a:rPr lang="en-US" dirty="0" smtClean="0"/>
              <a:t>subcommand</a:t>
            </a:r>
          </a:p>
          <a:p>
            <a:pPr lvl="2"/>
            <a:r>
              <a:rPr lang="en-US" dirty="0" smtClean="0"/>
              <a:t>This attaches your shell to PID 1 in the container</a:t>
            </a:r>
          </a:p>
          <a:p>
            <a:pPr lvl="2"/>
            <a:r>
              <a:rPr lang="en-US" dirty="0" smtClean="0"/>
              <a:t>Not all programs running in a container offer a useful console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^p ^q </a:t>
            </a:r>
            <a:r>
              <a:rPr lang="en-US" dirty="0"/>
              <a:t>sequence detaches from a container (if you are attached to a shell in the container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The --detach-keys switch sets a different detach sequence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0999" y="2971800"/>
            <a:ext cx="8229600" cy="37856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user@ubuntu</a:t>
            </a:r>
            <a:r>
              <a:rPr lang="en-US" sz="1600" dirty="0">
                <a:latin typeface="Consolas" panose="020B0609020204030204" pitchFamily="49" charset="0"/>
              </a:rPr>
              <a:t>:~$ </a:t>
            </a:r>
            <a:r>
              <a:rPr lang="en-US" sz="1600" dirty="0" err="1">
                <a:latin typeface="Consolas" panose="020B0609020204030204" pitchFamily="49" charset="0"/>
              </a:rPr>
              <a:t>docker</a:t>
            </a:r>
            <a:r>
              <a:rPr lang="en-US" sz="1600" dirty="0">
                <a:latin typeface="Consolas" panose="020B0609020204030204" pitchFamily="49" charset="0"/>
              </a:rPr>
              <a:t> run -</a:t>
            </a:r>
            <a:r>
              <a:rPr lang="en-US" sz="1600" dirty="0" err="1">
                <a:latin typeface="Consolas" panose="020B0609020204030204" pitchFamily="49" charset="0"/>
              </a:rPr>
              <a:t>itd</a:t>
            </a:r>
            <a:r>
              <a:rPr lang="en-US" sz="1600" dirty="0">
                <a:latin typeface="Consolas" panose="020B0609020204030204" pitchFamily="49" charset="0"/>
              </a:rPr>
              <a:t> ubuntu:12.04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7f5a4ebf67ac551f2ce197b2cd493217b193231f707a1a1bfefa803cd37e8f36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user@ubuntu</a:t>
            </a:r>
            <a:r>
              <a:rPr lang="en-US" sz="1600" dirty="0">
                <a:latin typeface="Consolas" panose="020B0609020204030204" pitchFamily="49" charset="0"/>
              </a:rPr>
              <a:t>:~$ </a:t>
            </a:r>
            <a:r>
              <a:rPr lang="en-US" sz="1600" dirty="0" err="1">
                <a:latin typeface="Consolas" panose="020B0609020204030204" pitchFamily="49" charset="0"/>
              </a:rPr>
              <a:t>docker</a:t>
            </a:r>
            <a:r>
              <a:rPr lang="en-US" sz="1600" dirty="0">
                <a:latin typeface="Consolas" panose="020B0609020204030204" pitchFamily="49" charset="0"/>
              </a:rPr>
              <a:t> attach 7f5a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root@7f5a4ebf67ac:/# </a:t>
            </a:r>
            <a:r>
              <a:rPr lang="en-US" sz="1600" dirty="0" err="1">
                <a:latin typeface="Consolas" panose="020B0609020204030204" pitchFamily="49" charset="0"/>
              </a:rPr>
              <a:t>ps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PID TTY          TIME CMD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1 ?        00:00:00 bash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10 ?        00:00:00 </a:t>
            </a:r>
            <a:r>
              <a:rPr lang="en-US" sz="1600" dirty="0" err="1">
                <a:latin typeface="Consolas" panose="020B0609020204030204" pitchFamily="49" charset="0"/>
              </a:rPr>
              <a:t>ps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root@7f5a4ebf67ac:/# </a:t>
            </a:r>
            <a:r>
              <a:rPr lang="en-US" sz="16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(CTRL-p CTRL-q pressed)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user@ubuntu</a:t>
            </a:r>
            <a:r>
              <a:rPr lang="en-US" sz="1600" dirty="0">
                <a:latin typeface="Consolas" panose="020B0609020204030204" pitchFamily="49" charset="0"/>
              </a:rPr>
              <a:t>:~$ </a:t>
            </a:r>
            <a:r>
              <a:rPr lang="en-US" sz="1600" dirty="0" err="1">
                <a:latin typeface="Consolas" panose="020B0609020204030204" pitchFamily="49" charset="0"/>
              </a:rPr>
              <a:t>docker</a:t>
            </a:r>
            <a:r>
              <a:rPr lang="en-US" sz="1600" dirty="0">
                <a:latin typeface="Consolas" panose="020B0609020204030204" pitchFamily="49" charset="0"/>
              </a:rPr>
              <a:t> attach --detach-keys="ctrl-</a:t>
            </a:r>
            <a:r>
              <a:rPr lang="en-US" sz="1600" dirty="0" err="1">
                <a:latin typeface="Consolas" panose="020B0609020204030204" pitchFamily="49" charset="0"/>
              </a:rPr>
              <a:t>a,ctrl</a:t>
            </a:r>
            <a:r>
              <a:rPr lang="en-US" sz="1600" dirty="0">
                <a:latin typeface="Consolas" panose="020B0609020204030204" pitchFamily="49" charset="0"/>
              </a:rPr>
              <a:t>-a" 7f5a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root@7f5a4ebf67ac:/# </a:t>
            </a:r>
            <a:r>
              <a:rPr lang="en-US" sz="1600" dirty="0" err="1">
                <a:latin typeface="Consolas" panose="020B0609020204030204" pitchFamily="49" charset="0"/>
              </a:rPr>
              <a:t>ps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PID TTY          TIME CMD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1 ?        00:00:00 bash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11 ?        00:00:00 </a:t>
            </a:r>
            <a:r>
              <a:rPr lang="en-US" sz="1600" dirty="0" err="1">
                <a:latin typeface="Consolas" panose="020B0609020204030204" pitchFamily="49" charset="0"/>
              </a:rPr>
              <a:t>ps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root@7f5a4ebf67ac</a:t>
            </a:r>
            <a:r>
              <a:rPr lang="en-US" sz="1600" dirty="0" smtClean="0">
                <a:latin typeface="Consolas" panose="020B0609020204030204" pitchFamily="49" charset="0"/>
              </a:rPr>
              <a:t>:/#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CTRL-a </a:t>
            </a:r>
            <a:r>
              <a:rPr lang="en-US" sz="16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CTRL-a</a:t>
            </a:r>
            <a:r>
              <a:rPr lang="en-US" sz="16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pressed)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user@ubuntu</a:t>
            </a:r>
            <a:r>
              <a:rPr lang="en-US" sz="1600" dirty="0">
                <a:latin typeface="Consolas" panose="020B0609020204030204" pitchFamily="49" charset="0"/>
              </a:rPr>
              <a:t>:~$</a:t>
            </a:r>
          </a:p>
        </p:txBody>
      </p:sp>
    </p:spTree>
    <p:extLst>
      <p:ext uri="{BB962C8B-B14F-4D97-AF65-F5344CB8AC3E}">
        <p14:creationId xmlns:p14="http://schemas.microsoft.com/office/powerpoint/2010/main" val="833640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25" y="122624"/>
            <a:ext cx="5257800" cy="727925"/>
          </a:xfrm>
        </p:spPr>
        <p:txBody>
          <a:bodyPr/>
          <a:lstStyle/>
          <a:p>
            <a:r>
              <a:rPr lang="en-US" dirty="0" smtClean="0"/>
              <a:t>Types of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08047"/>
            <a:ext cx="4267200" cy="52927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Containers can be organized into categories designating their purpose</a:t>
            </a:r>
          </a:p>
          <a:p>
            <a:pPr lvl="1"/>
            <a:r>
              <a:rPr lang="en-US" dirty="0" smtClean="0"/>
              <a:t>Application Containers</a:t>
            </a:r>
          </a:p>
          <a:p>
            <a:pPr lvl="2"/>
            <a:r>
              <a:rPr lang="en-US" dirty="0" smtClean="0"/>
              <a:t>Executable containers</a:t>
            </a:r>
          </a:p>
          <a:p>
            <a:pPr lvl="3"/>
            <a:r>
              <a:rPr lang="en-US" dirty="0" smtClean="0">
                <a:solidFill>
                  <a:schemeClr val="tx2"/>
                </a:solidFill>
              </a:rPr>
              <a:t>$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run thrift --gen </a:t>
            </a:r>
            <a:r>
              <a:rPr lang="en-US" dirty="0" err="1" smtClean="0">
                <a:solidFill>
                  <a:schemeClr val="tx2"/>
                </a:solidFill>
              </a:rPr>
              <a:t>cpp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myidl.thrift</a:t>
            </a:r>
            <a:endParaRPr lang="en-US" dirty="0" smtClean="0">
              <a:solidFill>
                <a:schemeClr val="tx2"/>
              </a:solidFill>
            </a:endParaRPr>
          </a:p>
          <a:p>
            <a:pPr lvl="3"/>
            <a:r>
              <a:rPr lang="en-US" dirty="0" smtClean="0"/>
              <a:t>Containers of this type are designed to distribute command line tools </a:t>
            </a:r>
          </a:p>
          <a:p>
            <a:pPr lvl="3"/>
            <a:r>
              <a:rPr lang="en-US" dirty="0" smtClean="0"/>
              <a:t>The advantage is that the container allows the binary to run on any flavor on Linux with Docker installed without building from source or installing an interpreter</a:t>
            </a:r>
          </a:p>
          <a:p>
            <a:pPr lvl="2"/>
            <a:r>
              <a:rPr lang="en-US" dirty="0" smtClean="0"/>
              <a:t>Service Containers</a:t>
            </a:r>
          </a:p>
          <a:p>
            <a:pPr lvl="3"/>
            <a:r>
              <a:rPr lang="en-US" dirty="0" smtClean="0">
                <a:solidFill>
                  <a:schemeClr val="tx2"/>
                </a:solidFill>
              </a:rPr>
              <a:t>$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run -d </a:t>
            </a:r>
            <a:r>
              <a:rPr lang="en-US" dirty="0" err="1" smtClean="0">
                <a:solidFill>
                  <a:schemeClr val="tx2"/>
                </a:solidFill>
              </a:rPr>
              <a:t>my_co_webserver</a:t>
            </a:r>
            <a:endParaRPr lang="en-US" dirty="0" smtClean="0">
              <a:solidFill>
                <a:schemeClr val="tx2"/>
              </a:solidFill>
            </a:endParaRPr>
          </a:p>
          <a:p>
            <a:pPr lvl="3"/>
            <a:r>
              <a:rPr lang="en-US" dirty="0" smtClean="0"/>
              <a:t>Containers of this type are designed to house application services</a:t>
            </a:r>
          </a:p>
          <a:p>
            <a:pPr lvl="3"/>
            <a:r>
              <a:rPr lang="en-US" dirty="0" smtClean="0"/>
              <a:t>Simplifies application deployment</a:t>
            </a:r>
          </a:p>
          <a:p>
            <a:pPr lvl="1"/>
            <a:r>
              <a:rPr lang="en-US" dirty="0" smtClean="0"/>
              <a:t>Machine Containers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$ </a:t>
            </a:r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run -it centos /bin/bash</a:t>
            </a:r>
          </a:p>
          <a:p>
            <a:pPr lvl="2"/>
            <a:r>
              <a:rPr lang="en-US" dirty="0" smtClean="0"/>
              <a:t>Containers of this type are designed to house the non kernel elements of a Linux </a:t>
            </a:r>
            <a:r>
              <a:rPr lang="en-US" dirty="0" err="1" smtClean="0"/>
              <a:t>distro</a:t>
            </a:r>
            <a:endParaRPr lang="en-US" dirty="0" smtClean="0"/>
          </a:p>
          <a:p>
            <a:pPr lvl="2"/>
            <a:r>
              <a:rPr lang="en-US" dirty="0" smtClean="0"/>
              <a:t>Allows you to run and test any Linux </a:t>
            </a:r>
            <a:r>
              <a:rPr lang="en-US" dirty="0" err="1" smtClean="0"/>
              <a:t>distro</a:t>
            </a:r>
            <a:r>
              <a:rPr lang="en-US" dirty="0" smtClean="0"/>
              <a:t> on a single Linux base OS, also used as a base for service images</a:t>
            </a:r>
          </a:p>
          <a:p>
            <a:pPr lvl="2"/>
            <a:r>
              <a:rPr lang="en-US" dirty="0" smtClean="0"/>
              <a:t>Can be deployed to support admin tasks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0" y="4800600"/>
            <a:ext cx="1828800" cy="1295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Machine Containers</a:t>
            </a:r>
          </a:p>
          <a:p>
            <a:pPr algn="ctr"/>
            <a:r>
              <a:rPr lang="en-US" sz="1600" dirty="0" smtClean="0"/>
              <a:t>(feels like a VM)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4572000" y="2743200"/>
            <a:ext cx="1828800" cy="1295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Service Containers</a:t>
            </a:r>
          </a:p>
          <a:p>
            <a:pPr algn="ctr"/>
            <a:r>
              <a:rPr lang="en-US" sz="1600" dirty="0" smtClean="0"/>
              <a:t>(runs like a daemon)</a:t>
            </a:r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4572000" y="1143000"/>
            <a:ext cx="1828439" cy="1295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Executable Containers</a:t>
            </a:r>
          </a:p>
          <a:p>
            <a:pPr algn="ctr"/>
            <a:r>
              <a:rPr lang="en-US" sz="1600" dirty="0" smtClean="0"/>
              <a:t>(acts like a CL executable)</a:t>
            </a:r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6705600" y="4513035"/>
            <a:ext cx="2286000" cy="17546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RHEL/kernel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711068" y="6341835"/>
            <a:ext cx="2286000" cy="3637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781800" y="4750639"/>
            <a:ext cx="2133600" cy="105277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/>
              <a:t>Machine Container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6902408" y="5312475"/>
            <a:ext cx="1892384" cy="2923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z="1400" dirty="0" smtClean="0"/>
              <a:t>Ubuntu Image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6705600" y="1393095"/>
            <a:ext cx="2286000" cy="20112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RHEL/kernel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711068" y="3473599"/>
            <a:ext cx="2286000" cy="37509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781800" y="1478093"/>
            <a:ext cx="2133600" cy="14260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/>
              <a:t>Application Container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6902408" y="2472813"/>
            <a:ext cx="1892384" cy="3052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z="1400" dirty="0" smtClean="0"/>
              <a:t>Ubuntu Image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6902408" y="2159214"/>
            <a:ext cx="1892384" cy="3052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z="1400" dirty="0" err="1" smtClean="0"/>
              <a:t>Nginx</a:t>
            </a:r>
            <a:r>
              <a:rPr lang="en-US" sz="1400" dirty="0" smtClean="0"/>
              <a:t> Image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6902408" y="1855330"/>
            <a:ext cx="1892384" cy="3052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z="1400" dirty="0" smtClean="0"/>
              <a:t>Python App Image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610100" y="4331539"/>
            <a:ext cx="4305300" cy="1186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3"/>
            <a:endCxn id="15" idx="1"/>
          </p:cNvCxnSpPr>
          <p:nvPr/>
        </p:nvCxnSpPr>
        <p:spPr>
          <a:xfrm>
            <a:off x="6400439" y="1790700"/>
            <a:ext cx="381361" cy="400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5" idx="1"/>
          </p:cNvCxnSpPr>
          <p:nvPr/>
        </p:nvCxnSpPr>
        <p:spPr>
          <a:xfrm flipV="1">
            <a:off x="6400439" y="2191135"/>
            <a:ext cx="381361" cy="120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1" idx="1"/>
          </p:cNvCxnSpPr>
          <p:nvPr/>
        </p:nvCxnSpPr>
        <p:spPr>
          <a:xfrm flipV="1">
            <a:off x="6408477" y="5277026"/>
            <a:ext cx="373323" cy="20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1295"/>
            <a:ext cx="7315200" cy="791776"/>
          </a:xfrm>
        </p:spPr>
        <p:txBody>
          <a:bodyPr/>
          <a:lstStyle/>
          <a:p>
            <a:r>
              <a:rPr lang="en-US" dirty="0" smtClean="0"/>
              <a:t>Containers as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09800"/>
            <a:ext cx="8001000" cy="2685679"/>
          </a:xfrm>
        </p:spPr>
        <p:txBody>
          <a:bodyPr/>
          <a:lstStyle/>
          <a:p>
            <a:r>
              <a:rPr lang="en-US" dirty="0" smtClean="0"/>
              <a:t>Containers are commonly executed in the background as daemons on servers</a:t>
            </a:r>
          </a:p>
          <a:p>
            <a:r>
              <a:rPr lang="en-US" dirty="0" smtClean="0"/>
              <a:t>The 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  <a:r>
              <a:rPr lang="en-US" dirty="0" smtClean="0"/>
              <a:t> (detach) switch runs a container in daemon mode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aemonized</a:t>
            </a:r>
            <a:r>
              <a:rPr lang="en-US" dirty="0" smtClean="0"/>
              <a:t> containers do not have an interactive session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0005"/>
          <a:stretch/>
        </p:blipFill>
        <p:spPr>
          <a:xfrm>
            <a:off x="101828" y="4648368"/>
            <a:ext cx="8937397" cy="8380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7934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/>
          </a:bodyPr>
          <a:lstStyle/>
          <a:p>
            <a:r>
              <a:rPr lang="en-US" dirty="0" smtClean="0"/>
              <a:t>Understand the basic nature of containers</a:t>
            </a:r>
          </a:p>
          <a:p>
            <a:r>
              <a:rPr lang="en-US" dirty="0" smtClean="0"/>
              <a:t>Explain the container value proposition</a:t>
            </a:r>
          </a:p>
          <a:p>
            <a:r>
              <a:rPr lang="en-US" dirty="0" smtClean="0"/>
              <a:t>Examine the differences and similarities between Virtual Machines (VMs) and Containers</a:t>
            </a:r>
          </a:p>
          <a:p>
            <a:r>
              <a:rPr lang="en-US" dirty="0" smtClean="0"/>
              <a:t>Consider the roles of IaaS, PaaS, and Containers</a:t>
            </a:r>
          </a:p>
          <a:p>
            <a:r>
              <a:rPr lang="en-US" dirty="0" smtClean="0"/>
              <a:t>Explain the purpose and positioning of Docker in the container space</a:t>
            </a:r>
          </a:p>
          <a:p>
            <a:r>
              <a:rPr lang="en-US" dirty="0" smtClean="0"/>
              <a:t>Define the Docker system requirements</a:t>
            </a:r>
          </a:p>
          <a:p>
            <a:r>
              <a:rPr lang="en-US" dirty="0" smtClean="0"/>
              <a:t>Learn how to install Docker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625"/>
            <a:ext cx="7315200" cy="791776"/>
          </a:xfrm>
        </p:spPr>
        <p:txBody>
          <a:bodyPr/>
          <a:lstStyle/>
          <a:p>
            <a:r>
              <a:rPr lang="en-US" dirty="0" smtClean="0"/>
              <a:t>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1"/>
            <a:ext cx="8001000" cy="217891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docker “</a:t>
            </a:r>
            <a:r>
              <a:rPr lang="en-US" dirty="0" smtClean="0">
                <a:solidFill>
                  <a:schemeClr val="tx2"/>
                </a:solidFill>
              </a:rPr>
              <a:t>logs</a:t>
            </a:r>
            <a:r>
              <a:rPr lang="en-US" dirty="0" smtClean="0"/>
              <a:t>” subcommand displays the specified container’s STDOUT/STDERR log</a:t>
            </a:r>
          </a:p>
          <a:p>
            <a:pPr lvl="1"/>
            <a:r>
              <a:rPr lang="en-US" dirty="0" smtClean="0"/>
              <a:t>The logs command supports the </a:t>
            </a:r>
            <a:r>
              <a:rPr lang="en-US" dirty="0" smtClean="0">
                <a:solidFill>
                  <a:schemeClr val="tx2"/>
                </a:solidFill>
              </a:rPr>
              <a:t>--tail </a:t>
            </a:r>
            <a:r>
              <a:rPr lang="en-US" dirty="0" smtClean="0"/>
              <a:t>switch</a:t>
            </a:r>
          </a:p>
          <a:p>
            <a:pPr lvl="2"/>
            <a:r>
              <a:rPr lang="en-US" dirty="0" smtClean="0"/>
              <a:t>Tail will display the last n lines of the log</a:t>
            </a:r>
          </a:p>
          <a:p>
            <a:pPr lvl="2"/>
            <a:r>
              <a:rPr lang="en-US" dirty="0" smtClean="0"/>
              <a:t>Adding </a:t>
            </a:r>
            <a:r>
              <a:rPr lang="en-US" dirty="0" smtClean="0">
                <a:solidFill>
                  <a:schemeClr val="tx2"/>
                </a:solidFill>
              </a:rPr>
              <a:t>-f</a:t>
            </a:r>
            <a:r>
              <a:rPr lang="en-US" dirty="0" smtClean="0"/>
              <a:t> (--follow) will tail continuously</a:t>
            </a:r>
          </a:p>
          <a:p>
            <a:pPr lvl="2"/>
            <a:r>
              <a:rPr lang="en-US" dirty="0" smtClean="0"/>
              <a:t>Adding </a:t>
            </a:r>
            <a:r>
              <a:rPr lang="en-US" dirty="0" smtClean="0">
                <a:solidFill>
                  <a:schemeClr val="tx2"/>
                </a:solidFill>
              </a:rPr>
              <a:t>-t</a:t>
            </a:r>
            <a:r>
              <a:rPr lang="en-US" dirty="0" smtClean="0"/>
              <a:t> (--timestamps) will display the log entry timestamp</a:t>
            </a:r>
          </a:p>
          <a:p>
            <a:pPr lvl="3"/>
            <a:r>
              <a:rPr lang="en-US" dirty="0" smtClean="0"/>
              <a:t>--since can be used to display events more recent than a given timestamp</a:t>
            </a:r>
          </a:p>
          <a:p>
            <a:pPr lvl="2"/>
            <a:r>
              <a:rPr lang="en-US" dirty="0" smtClean="0"/>
              <a:t>The –details switch will display log-options set by </a:t>
            </a:r>
            <a:br>
              <a:rPr lang="en-US" dirty="0" smtClean="0"/>
            </a:br>
            <a:r>
              <a:rPr lang="en-US" dirty="0" smtClean="0"/>
              <a:t>the user at run time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8" y="5105400"/>
            <a:ext cx="8937397" cy="16762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091478"/>
            <a:ext cx="3629025" cy="19582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5982457"/>
            <a:ext cx="4467225" cy="7524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98" y="3374540"/>
            <a:ext cx="5130004" cy="14462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662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5599"/>
            <a:ext cx="7315200" cy="6219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Pause and </a:t>
            </a:r>
            <a:r>
              <a:rPr lang="en-US" dirty="0" err="1" smtClean="0"/>
              <a:t>Unpause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850549"/>
            <a:ext cx="5943600" cy="128305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Pause suspends a container’s execution but leaves it resident in memory</a:t>
            </a:r>
          </a:p>
          <a:p>
            <a:pPr lvl="1"/>
            <a:r>
              <a:rPr lang="en-US" dirty="0" smtClean="0"/>
              <a:t>This stops the execution of all processes and threads within the container</a:t>
            </a:r>
          </a:p>
          <a:p>
            <a:r>
              <a:rPr lang="en-US" dirty="0" err="1" smtClean="0"/>
              <a:t>Unpause</a:t>
            </a:r>
            <a:r>
              <a:rPr lang="en-US" dirty="0" smtClean="0"/>
              <a:t> releases a container from the pause state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2133600"/>
            <a:ext cx="8293184" cy="46166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run -d --name=</a:t>
            </a:r>
            <a:r>
              <a:rPr lang="en-US" sz="1050" b="1" dirty="0" err="1">
                <a:latin typeface="Consolas" panose="020B0609020204030204" pitchFamily="49" charset="0"/>
              </a:rPr>
              <a:t>zugspitze</a:t>
            </a:r>
            <a:r>
              <a:rPr lang="en-US" sz="1050" b="1" dirty="0">
                <a:latin typeface="Consolas" panose="020B0609020204030204" pitchFamily="49" charset="0"/>
              </a:rPr>
              <a:t> alpine </a:t>
            </a:r>
            <a:r>
              <a:rPr lang="en-US" sz="1050" b="1" dirty="0" err="1">
                <a:latin typeface="Consolas" panose="020B0609020204030204" pitchFamily="49" charset="0"/>
              </a:rPr>
              <a:t>sh</a:t>
            </a:r>
            <a:r>
              <a:rPr lang="en-US" sz="1050" b="1" dirty="0">
                <a:latin typeface="Consolas" panose="020B0609020204030204" pitchFamily="49" charset="0"/>
              </a:rPr>
              <a:t> -c 'while true; do echo "hello world"; sleep 3; done'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184c60beee53016c990be5b6a580610a16d1e619b97048047bb960b17934064e</a:t>
            </a: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latin typeface="Consolas" panose="020B0609020204030204" pitchFamily="49" charset="0"/>
              </a:rPr>
              <a:t>ps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>
                <a:latin typeface="Consolas" panose="020B0609020204030204" pitchFamily="49" charset="0"/>
              </a:rPr>
              <a:t>CONTAINER </a:t>
            </a:r>
            <a:r>
              <a:rPr lang="en-US" sz="1050" b="1" dirty="0" smtClean="0">
                <a:latin typeface="Consolas" panose="020B0609020204030204" pitchFamily="49" charset="0"/>
              </a:rPr>
              <a:t>ID  IMAGE   COMMAND                  </a:t>
            </a:r>
            <a:r>
              <a:rPr lang="en-US" sz="1050" b="1" dirty="0">
                <a:latin typeface="Consolas" panose="020B0609020204030204" pitchFamily="49" charset="0"/>
              </a:rPr>
              <a:t>CREATED        </a:t>
            </a:r>
            <a:r>
              <a:rPr lang="en-US" sz="1050" b="1" dirty="0" smtClean="0">
                <a:latin typeface="Consolas" panose="020B0609020204030204" pitchFamily="49" charset="0"/>
              </a:rPr>
              <a:t>STATUS              </a:t>
            </a:r>
            <a:r>
              <a:rPr lang="en-US" sz="1050" b="1" dirty="0">
                <a:latin typeface="Consolas" panose="020B0609020204030204" pitchFamily="49" charset="0"/>
              </a:rPr>
              <a:t>PORTS      </a:t>
            </a:r>
            <a:r>
              <a:rPr lang="en-US" sz="1050" b="1" dirty="0" smtClean="0">
                <a:latin typeface="Consolas" panose="020B0609020204030204" pitchFamily="49" charset="0"/>
              </a:rPr>
              <a:t>NAMES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>
                <a:latin typeface="Consolas" panose="020B0609020204030204" pitchFamily="49" charset="0"/>
              </a:rPr>
              <a:t>184c60beee53  </a:t>
            </a:r>
            <a:r>
              <a:rPr lang="en-US" sz="1050" b="1" dirty="0" smtClean="0">
                <a:latin typeface="Consolas" panose="020B0609020204030204" pitchFamily="49" charset="0"/>
              </a:rPr>
              <a:t>alpine  "</a:t>
            </a:r>
            <a:r>
              <a:rPr lang="en-US" sz="1050" b="1" dirty="0" err="1">
                <a:latin typeface="Consolas" panose="020B0609020204030204" pitchFamily="49" charset="0"/>
              </a:rPr>
              <a:t>sh</a:t>
            </a:r>
            <a:r>
              <a:rPr lang="en-US" sz="1050" b="1" dirty="0">
                <a:latin typeface="Consolas" panose="020B0609020204030204" pitchFamily="49" charset="0"/>
              </a:rPr>
              <a:t> -c 'while true; d"   3 seconds ago  </a:t>
            </a:r>
            <a:r>
              <a:rPr lang="en-US" sz="1050" b="1" dirty="0" smtClean="0">
                <a:latin typeface="Consolas" panose="020B0609020204030204" pitchFamily="49" charset="0"/>
              </a:rPr>
              <a:t>Up </a:t>
            </a:r>
            <a:r>
              <a:rPr lang="en-US" sz="1050" b="1" dirty="0">
                <a:latin typeface="Consolas" panose="020B0609020204030204" pitchFamily="49" charset="0"/>
              </a:rPr>
              <a:t>2 seconds                   </a:t>
            </a:r>
            <a:r>
              <a:rPr lang="en-US" sz="1050" b="1" dirty="0" err="1" smtClean="0">
                <a:latin typeface="Consolas" panose="020B0609020204030204" pitchFamily="49" charset="0"/>
              </a:rPr>
              <a:t>zugspitze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logs </a:t>
            </a:r>
            <a:r>
              <a:rPr lang="en-US" sz="1050" b="1" dirty="0" err="1">
                <a:latin typeface="Consolas" panose="020B0609020204030204" pitchFamily="49" charset="0"/>
              </a:rPr>
              <a:t>zugspitze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>
                <a:latin typeface="Consolas" panose="020B0609020204030204" pitchFamily="49" charset="0"/>
              </a:rPr>
              <a:t>hello world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hello world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hello world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hello world</a:t>
            </a: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pause </a:t>
            </a:r>
            <a:r>
              <a:rPr lang="en-US" sz="1050" b="1" dirty="0" err="1">
                <a:latin typeface="Consolas" panose="020B0609020204030204" pitchFamily="49" charset="0"/>
              </a:rPr>
              <a:t>zugspitze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 err="1">
                <a:latin typeface="Consolas" panose="020B0609020204030204" pitchFamily="49" charset="0"/>
              </a:rPr>
              <a:t>zugspitze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logs </a:t>
            </a:r>
            <a:r>
              <a:rPr lang="en-US" sz="1050" b="1" dirty="0" err="1">
                <a:latin typeface="Consolas" panose="020B0609020204030204" pitchFamily="49" charset="0"/>
              </a:rPr>
              <a:t>zugspitze</a:t>
            </a:r>
            <a:r>
              <a:rPr lang="en-US" sz="1050" b="1" dirty="0">
                <a:latin typeface="Consolas" panose="020B0609020204030204" pitchFamily="49" charset="0"/>
              </a:rPr>
              <a:t> | </a:t>
            </a:r>
            <a:r>
              <a:rPr lang="en-US" sz="1050" b="1" dirty="0" err="1">
                <a:latin typeface="Consolas" panose="020B0609020204030204" pitchFamily="49" charset="0"/>
              </a:rPr>
              <a:t>wc</a:t>
            </a:r>
            <a:r>
              <a:rPr lang="en-US" sz="1050" b="1" dirty="0">
                <a:latin typeface="Consolas" panose="020B0609020204030204" pitchFamily="49" charset="0"/>
              </a:rPr>
              <a:t> -l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8</a:t>
            </a: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sleep 5</a:t>
            </a: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logs </a:t>
            </a:r>
            <a:r>
              <a:rPr lang="en-US" sz="1050" b="1" dirty="0" err="1">
                <a:latin typeface="Consolas" panose="020B0609020204030204" pitchFamily="49" charset="0"/>
              </a:rPr>
              <a:t>zugspitze</a:t>
            </a:r>
            <a:r>
              <a:rPr lang="en-US" sz="1050" b="1" dirty="0">
                <a:latin typeface="Consolas" panose="020B0609020204030204" pitchFamily="49" charset="0"/>
              </a:rPr>
              <a:t> | </a:t>
            </a:r>
            <a:r>
              <a:rPr lang="en-US" sz="1050" b="1" dirty="0" err="1">
                <a:latin typeface="Consolas" panose="020B0609020204030204" pitchFamily="49" charset="0"/>
              </a:rPr>
              <a:t>wc</a:t>
            </a:r>
            <a:r>
              <a:rPr lang="en-US" sz="1050" b="1" dirty="0">
                <a:latin typeface="Consolas" panose="020B0609020204030204" pitchFamily="49" charset="0"/>
              </a:rPr>
              <a:t> -l</a:t>
            </a:r>
          </a:p>
          <a:p>
            <a:r>
              <a:rPr lang="en-US" sz="1050" b="1" dirty="0">
                <a:latin typeface="Consolas" panose="020B0609020204030204" pitchFamily="49" charset="0"/>
              </a:rPr>
              <a:t>8</a:t>
            </a: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latin typeface="Consolas" panose="020B0609020204030204" pitchFamily="49" charset="0"/>
              </a:rPr>
              <a:t>ps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>
                <a:latin typeface="Consolas" panose="020B0609020204030204" pitchFamily="49" charset="0"/>
              </a:rPr>
              <a:t>CONTAINER ID  </a:t>
            </a:r>
            <a:r>
              <a:rPr lang="en-US" sz="1050" b="1" dirty="0" smtClean="0">
                <a:latin typeface="Consolas" panose="020B0609020204030204" pitchFamily="49" charset="0"/>
              </a:rPr>
              <a:t>IMAGE   COMMAND                  </a:t>
            </a:r>
            <a:r>
              <a:rPr lang="en-US" sz="1050" b="1" dirty="0">
                <a:latin typeface="Consolas" panose="020B0609020204030204" pitchFamily="49" charset="0"/>
              </a:rPr>
              <a:t>CREATED        </a:t>
            </a:r>
            <a:r>
              <a:rPr lang="en-US" sz="1050" b="1" dirty="0" smtClean="0">
                <a:latin typeface="Consolas" panose="020B0609020204030204" pitchFamily="49" charset="0"/>
              </a:rPr>
              <a:t>STATUS                  PORTS  NAMES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>
                <a:latin typeface="Consolas" panose="020B0609020204030204" pitchFamily="49" charset="0"/>
              </a:rPr>
              <a:t>184c60beee53  </a:t>
            </a:r>
            <a:r>
              <a:rPr lang="en-US" sz="1050" b="1" dirty="0" smtClean="0">
                <a:latin typeface="Consolas" panose="020B0609020204030204" pitchFamily="49" charset="0"/>
              </a:rPr>
              <a:t>alpine  "</a:t>
            </a:r>
            <a:r>
              <a:rPr lang="en-US" sz="1050" b="1" dirty="0" err="1">
                <a:latin typeface="Consolas" panose="020B0609020204030204" pitchFamily="49" charset="0"/>
              </a:rPr>
              <a:t>sh</a:t>
            </a:r>
            <a:r>
              <a:rPr lang="en-US" sz="1050" b="1" dirty="0">
                <a:latin typeface="Consolas" panose="020B0609020204030204" pitchFamily="49" charset="0"/>
              </a:rPr>
              <a:t> -c 'while true; d"   52 seconds ago </a:t>
            </a:r>
            <a:r>
              <a:rPr lang="en-US" sz="1050" b="1" dirty="0" smtClean="0">
                <a:latin typeface="Consolas" panose="020B0609020204030204" pitchFamily="49" charset="0"/>
              </a:rPr>
              <a:t>Up </a:t>
            </a:r>
            <a:r>
              <a:rPr lang="en-US" sz="1050" b="1" dirty="0">
                <a:latin typeface="Consolas" panose="020B0609020204030204" pitchFamily="49" charset="0"/>
              </a:rPr>
              <a:t>51 seconds (Paused) </a:t>
            </a:r>
            <a:r>
              <a:rPr lang="en-US" sz="1050" b="1" dirty="0" smtClean="0">
                <a:latin typeface="Consolas" panose="020B0609020204030204" pitchFamily="49" charset="0"/>
              </a:rPr>
              <a:t>        </a:t>
            </a:r>
            <a:r>
              <a:rPr lang="en-US" sz="1050" b="1" dirty="0" err="1" smtClean="0">
                <a:latin typeface="Consolas" panose="020B0609020204030204" pitchFamily="49" charset="0"/>
              </a:rPr>
              <a:t>zugspitze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latin typeface="Consolas" panose="020B0609020204030204" pitchFamily="49" charset="0"/>
              </a:rPr>
              <a:t>unpause</a:t>
            </a:r>
            <a:r>
              <a:rPr lang="en-US" sz="1050" b="1" dirty="0"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latin typeface="Consolas" panose="020B0609020204030204" pitchFamily="49" charset="0"/>
              </a:rPr>
              <a:t>zugspitze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 err="1">
                <a:latin typeface="Consolas" panose="020B0609020204030204" pitchFamily="49" charset="0"/>
              </a:rPr>
              <a:t>zugspitze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latin typeface="Consolas" panose="020B0609020204030204" pitchFamily="49" charset="0"/>
              </a:rPr>
              <a:t>ps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>
                <a:latin typeface="Consolas" panose="020B0609020204030204" pitchFamily="49" charset="0"/>
              </a:rPr>
              <a:t>CONTAINER ID  </a:t>
            </a:r>
            <a:r>
              <a:rPr lang="en-US" sz="1050" b="1" dirty="0" smtClean="0">
                <a:latin typeface="Consolas" panose="020B0609020204030204" pitchFamily="49" charset="0"/>
              </a:rPr>
              <a:t>IMAGE   COMMAND                  </a:t>
            </a:r>
            <a:r>
              <a:rPr lang="en-US" sz="1050" b="1" dirty="0">
                <a:latin typeface="Consolas" panose="020B0609020204030204" pitchFamily="49" charset="0"/>
              </a:rPr>
              <a:t>CREATED        </a:t>
            </a:r>
            <a:r>
              <a:rPr lang="en-US" sz="1050" b="1" dirty="0" smtClean="0">
                <a:latin typeface="Consolas" panose="020B0609020204030204" pitchFamily="49" charset="0"/>
              </a:rPr>
              <a:t>      STATUS            PORTS  NAMES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>
                <a:latin typeface="Consolas" panose="020B0609020204030204" pitchFamily="49" charset="0"/>
              </a:rPr>
              <a:t>184c60beee53  </a:t>
            </a:r>
            <a:r>
              <a:rPr lang="en-US" sz="1050" b="1" dirty="0" smtClean="0">
                <a:latin typeface="Consolas" panose="020B0609020204030204" pitchFamily="49" charset="0"/>
              </a:rPr>
              <a:t>alpine  "</a:t>
            </a:r>
            <a:r>
              <a:rPr lang="en-US" sz="1050" b="1" dirty="0" err="1">
                <a:latin typeface="Consolas" panose="020B0609020204030204" pitchFamily="49" charset="0"/>
              </a:rPr>
              <a:t>sh</a:t>
            </a:r>
            <a:r>
              <a:rPr lang="en-US" sz="1050" b="1" dirty="0">
                <a:latin typeface="Consolas" panose="020B0609020204030204" pitchFamily="49" charset="0"/>
              </a:rPr>
              <a:t> -c 'while true; d"   About a minute ago   Up About a minute        </a:t>
            </a:r>
            <a:r>
              <a:rPr lang="en-US" sz="1050" b="1" dirty="0" err="1" smtClean="0">
                <a:latin typeface="Consolas" panose="020B0609020204030204" pitchFamily="49" charset="0"/>
              </a:rPr>
              <a:t>zugspitze</a:t>
            </a:r>
            <a:endParaRPr lang="en-US" sz="1050" b="1" dirty="0">
              <a:latin typeface="Consolas" panose="020B0609020204030204" pitchFamily="49" charset="0"/>
            </a:endParaRPr>
          </a:p>
          <a:p>
            <a:r>
              <a:rPr lang="en-US" sz="1050" b="1" dirty="0" err="1">
                <a:latin typeface="Consolas" panose="020B0609020204030204" pitchFamily="49" charset="0"/>
              </a:rPr>
              <a:t>user@ubuntu</a:t>
            </a:r>
            <a:r>
              <a:rPr lang="en-US" sz="1050" b="1" dirty="0">
                <a:latin typeface="Consolas" panose="020B0609020204030204" pitchFamily="49" charset="0"/>
              </a:rPr>
              <a:t>:~$ </a:t>
            </a:r>
            <a:r>
              <a:rPr lang="en-US" sz="1050" b="1" dirty="0" err="1">
                <a:latin typeface="Consolas" panose="020B0609020204030204" pitchFamily="49" charset="0"/>
              </a:rPr>
              <a:t>docker</a:t>
            </a:r>
            <a:r>
              <a:rPr lang="en-US" sz="1050" b="1" dirty="0">
                <a:latin typeface="Consolas" panose="020B0609020204030204" pitchFamily="49" charset="0"/>
              </a:rPr>
              <a:t> logs </a:t>
            </a:r>
            <a:r>
              <a:rPr lang="en-US" sz="1050" b="1" dirty="0" err="1">
                <a:latin typeface="Consolas" panose="020B0609020204030204" pitchFamily="49" charset="0"/>
              </a:rPr>
              <a:t>zugspitze</a:t>
            </a:r>
            <a:r>
              <a:rPr lang="en-US" sz="1050" b="1" dirty="0">
                <a:latin typeface="Consolas" panose="020B0609020204030204" pitchFamily="49" charset="0"/>
              </a:rPr>
              <a:t> | </a:t>
            </a:r>
            <a:r>
              <a:rPr lang="en-US" sz="1050" b="1" dirty="0" err="1">
                <a:latin typeface="Consolas" panose="020B0609020204030204" pitchFamily="49" charset="0"/>
              </a:rPr>
              <a:t>wc</a:t>
            </a:r>
            <a:r>
              <a:rPr lang="en-US" sz="1050" b="1" dirty="0">
                <a:latin typeface="Consolas" panose="020B0609020204030204" pitchFamily="49" charset="0"/>
              </a:rPr>
              <a:t> -l</a:t>
            </a:r>
          </a:p>
          <a:p>
            <a:r>
              <a:rPr lang="en-US" sz="1050" b="1" dirty="0" smtClean="0">
                <a:latin typeface="Consolas" panose="020B0609020204030204" pitchFamily="49" charset="0"/>
              </a:rPr>
              <a:t>12</a:t>
            </a:r>
          </a:p>
          <a:p>
            <a:r>
              <a:rPr lang="en-US" sz="105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1050" b="1" dirty="0" smtClean="0">
                <a:latin typeface="Consolas" panose="020B0609020204030204" pitchFamily="49" charset="0"/>
              </a:rPr>
              <a:t>:~$ </a:t>
            </a:r>
            <a:endParaRPr lang="en-US" sz="105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02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8" y="3704701"/>
            <a:ext cx="5199855" cy="31108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5922104"/>
            <a:ext cx="1371600" cy="866862"/>
          </a:xfrm>
        </p:spPr>
        <p:txBody>
          <a:bodyPr>
            <a:noAutofit/>
          </a:bodyPr>
          <a:lstStyle/>
          <a:p>
            <a:r>
              <a:rPr lang="en-US" sz="3200" dirty="0" smtClean="0"/>
              <a:t>Exec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464" y="137719"/>
            <a:ext cx="8458200" cy="354689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exec &lt;container&gt; &lt;</a:t>
            </a:r>
            <a:r>
              <a:rPr lang="en-US" dirty="0" err="1" smtClean="0">
                <a:solidFill>
                  <a:schemeClr val="tx2"/>
                </a:solidFill>
              </a:rPr>
              <a:t>cmd</a:t>
            </a:r>
            <a:r>
              <a:rPr lang="en-US" dirty="0" smtClean="0">
                <a:solidFill>
                  <a:schemeClr val="tx2"/>
                </a:solidFill>
              </a:rPr>
              <a:t>&gt;</a:t>
            </a:r>
            <a:r>
              <a:rPr lang="en-US" dirty="0" smtClean="0"/>
              <a:t>  (added in docker 1.3)</a:t>
            </a:r>
          </a:p>
          <a:p>
            <a:pPr lvl="1"/>
            <a:r>
              <a:rPr lang="en-US" dirty="0" smtClean="0"/>
              <a:t>Runs an arbitrary process within a container (all namespaces and </a:t>
            </a:r>
            <a:r>
              <a:rPr lang="en-US" dirty="0" err="1" smtClean="0"/>
              <a:t>cgroups</a:t>
            </a:r>
            <a:r>
              <a:rPr lang="en-US" dirty="0" smtClean="0"/>
              <a:t> in force)</a:t>
            </a:r>
          </a:p>
          <a:p>
            <a:pPr lvl="2"/>
            <a:r>
              <a:rPr lang="en-US" dirty="0" smtClean="0"/>
              <a:t>-d	</a:t>
            </a:r>
            <a:r>
              <a:rPr lang="en-US" dirty="0"/>
              <a:t> </a:t>
            </a:r>
            <a:r>
              <a:rPr lang="en-US" dirty="0" smtClean="0"/>
              <a:t>      runs new process detached</a:t>
            </a:r>
          </a:p>
          <a:p>
            <a:pPr lvl="2"/>
            <a:r>
              <a:rPr lang="en-US" dirty="0" smtClean="0"/>
              <a:t>-I	       runs new process in interactive mode</a:t>
            </a:r>
          </a:p>
          <a:p>
            <a:r>
              <a:rPr lang="en-US" dirty="0" smtClean="0"/>
              <a:t>Linux also offers the </a:t>
            </a:r>
            <a:r>
              <a:rPr lang="en-US" i="1" dirty="0" err="1" smtClean="0"/>
              <a:t>nsenter</a:t>
            </a:r>
            <a:r>
              <a:rPr lang="en-US" dirty="0" smtClean="0"/>
              <a:t> command</a:t>
            </a:r>
          </a:p>
          <a:p>
            <a:pPr lvl="1"/>
            <a:r>
              <a:rPr lang="en-US" dirty="0" smtClean="0"/>
              <a:t>Enters </a:t>
            </a:r>
            <a:r>
              <a:rPr lang="en-US" dirty="0"/>
              <a:t>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namespaces </a:t>
            </a:r>
            <a:r>
              <a:rPr lang="en-US" dirty="0"/>
              <a:t>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another process </a:t>
            </a:r>
            <a:br>
              <a:rPr lang="en-US" dirty="0" smtClean="0"/>
            </a:br>
            <a:r>
              <a:rPr lang="en-US" dirty="0" smtClean="0"/>
              <a:t>and then </a:t>
            </a:r>
            <a:br>
              <a:rPr lang="en-US" dirty="0" smtClean="0"/>
            </a:br>
            <a:r>
              <a:rPr lang="en-US" dirty="0" smtClean="0"/>
              <a:t>executes </a:t>
            </a:r>
            <a:r>
              <a:rPr lang="en-US" dirty="0"/>
              <a:t>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specified program</a:t>
            </a:r>
          </a:p>
          <a:p>
            <a:pPr lvl="1"/>
            <a:r>
              <a:rPr lang="en-US" dirty="0" smtClean="0"/>
              <a:t>Allows you to choose the </a:t>
            </a:r>
            <a:br>
              <a:rPr lang="en-US" dirty="0" smtClean="0"/>
            </a:br>
            <a:r>
              <a:rPr lang="en-US" dirty="0" smtClean="0"/>
              <a:t>namespace(s) to enter </a:t>
            </a:r>
            <a:br>
              <a:rPr lang="en-US" dirty="0" smtClean="0"/>
            </a:br>
            <a:r>
              <a:rPr lang="en-US" dirty="0" smtClean="0"/>
              <a:t>and ignores </a:t>
            </a:r>
            <a:r>
              <a:rPr lang="en-US" dirty="0" err="1" smtClean="0"/>
              <a:t>cgroup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constraints of the target </a:t>
            </a:r>
            <a:br>
              <a:rPr lang="en-US" dirty="0" smtClean="0"/>
            </a:br>
            <a:r>
              <a:rPr lang="en-US" dirty="0" smtClean="0"/>
              <a:t>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05600" y="152400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12378" y="1350393"/>
            <a:ext cx="6096000" cy="46628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b="1" dirty="0" err="1">
                <a:latin typeface="Consolas" panose="020B0609020204030204" pitchFamily="49" charset="0"/>
              </a:rPr>
              <a:t>user@ubuntu</a:t>
            </a:r>
            <a:r>
              <a:rPr lang="en-US" sz="900" b="1" dirty="0">
                <a:latin typeface="Consolas" panose="020B0609020204030204" pitchFamily="49" charset="0"/>
              </a:rPr>
              <a:t>:~$ </a:t>
            </a:r>
            <a:r>
              <a:rPr lang="en-US" sz="900" b="1" dirty="0" err="1">
                <a:latin typeface="Consolas" panose="020B0609020204030204" pitchFamily="49" charset="0"/>
              </a:rPr>
              <a:t>docker</a:t>
            </a:r>
            <a:r>
              <a:rPr lang="en-US" sz="900" b="1" dirty="0">
                <a:latin typeface="Consolas" panose="020B0609020204030204" pitchFamily="49" charset="0"/>
              </a:rPr>
              <a:t> exec 7f5a cat /</a:t>
            </a:r>
            <a:r>
              <a:rPr lang="en-US" sz="900" b="1" dirty="0" err="1">
                <a:latin typeface="Consolas" panose="020B0609020204030204" pitchFamily="49" charset="0"/>
              </a:rPr>
              <a:t>etc</a:t>
            </a:r>
            <a:r>
              <a:rPr lang="en-US" sz="900" b="1" dirty="0">
                <a:latin typeface="Consolas" panose="020B0609020204030204" pitchFamily="49" charset="0"/>
              </a:rPr>
              <a:t>/</a:t>
            </a:r>
            <a:r>
              <a:rPr lang="en-US" sz="900" b="1" dirty="0" err="1">
                <a:latin typeface="Consolas" panose="020B0609020204030204" pitchFamily="49" charset="0"/>
              </a:rPr>
              <a:t>os</a:t>
            </a:r>
            <a:r>
              <a:rPr lang="en-US" sz="900" b="1" dirty="0">
                <a:latin typeface="Consolas" panose="020B0609020204030204" pitchFamily="49" charset="0"/>
              </a:rPr>
              <a:t>-release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NAME="Ubuntu"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VERSION="12.04.5 LTS, Precise Pangolin"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ID=</a:t>
            </a:r>
            <a:r>
              <a:rPr lang="en-US" sz="900" b="1" dirty="0" err="1">
                <a:latin typeface="Consolas" panose="020B0609020204030204" pitchFamily="49" charset="0"/>
              </a:rPr>
              <a:t>ubuntu</a:t>
            </a:r>
            <a:endParaRPr lang="en-US" sz="900" b="1" dirty="0">
              <a:latin typeface="Consolas" panose="020B0609020204030204" pitchFamily="49" charset="0"/>
            </a:endParaRPr>
          </a:p>
          <a:p>
            <a:r>
              <a:rPr lang="en-US" sz="900" b="1" dirty="0">
                <a:latin typeface="Consolas" panose="020B0609020204030204" pitchFamily="49" charset="0"/>
              </a:rPr>
              <a:t>ID_LIKE=</a:t>
            </a:r>
            <a:r>
              <a:rPr lang="en-US" sz="900" b="1" dirty="0" err="1">
                <a:latin typeface="Consolas" panose="020B0609020204030204" pitchFamily="49" charset="0"/>
              </a:rPr>
              <a:t>debian</a:t>
            </a:r>
            <a:endParaRPr lang="en-US" sz="900" b="1" dirty="0">
              <a:latin typeface="Consolas" panose="020B0609020204030204" pitchFamily="49" charset="0"/>
            </a:endParaRPr>
          </a:p>
          <a:p>
            <a:r>
              <a:rPr lang="en-US" sz="900" b="1" dirty="0">
                <a:latin typeface="Consolas" panose="020B0609020204030204" pitchFamily="49" charset="0"/>
              </a:rPr>
              <a:t>PRETTY_NAME="Ubuntu precise (12.04.5 LTS)"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VERSION_ID="12.04"</a:t>
            </a:r>
          </a:p>
          <a:p>
            <a:endParaRPr lang="en-US" sz="900" b="1" dirty="0" smtClean="0">
              <a:latin typeface="Consolas" panose="020B0609020204030204" pitchFamily="49" charset="0"/>
            </a:endParaRPr>
          </a:p>
          <a:p>
            <a:r>
              <a:rPr lang="en-US" sz="9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900" b="1" dirty="0">
                <a:latin typeface="Consolas" panose="020B0609020204030204" pitchFamily="49" charset="0"/>
              </a:rPr>
              <a:t>:~$ </a:t>
            </a:r>
            <a:r>
              <a:rPr lang="en-US" sz="900" b="1" dirty="0" err="1">
                <a:latin typeface="Consolas" panose="020B0609020204030204" pitchFamily="49" charset="0"/>
              </a:rPr>
              <a:t>docker</a:t>
            </a:r>
            <a:r>
              <a:rPr lang="en-US" sz="900" b="1" dirty="0">
                <a:latin typeface="Consolas" panose="020B0609020204030204" pitchFamily="49" charset="0"/>
              </a:rPr>
              <a:t> exec -it 7f5a /bin/bash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root@7f5a4ebf67ac:/# </a:t>
            </a:r>
            <a:r>
              <a:rPr lang="en-US" sz="900" b="1" dirty="0" err="1">
                <a:latin typeface="Consolas" panose="020B0609020204030204" pitchFamily="49" charset="0"/>
              </a:rPr>
              <a:t>ps</a:t>
            </a:r>
            <a:endParaRPr lang="en-US" sz="900" b="1" dirty="0">
              <a:latin typeface="Consolas" panose="020B0609020204030204" pitchFamily="49" charset="0"/>
            </a:endParaRPr>
          </a:p>
          <a:p>
            <a:r>
              <a:rPr lang="en-US" sz="900" b="1" dirty="0">
                <a:latin typeface="Consolas" panose="020B0609020204030204" pitchFamily="49" charset="0"/>
              </a:rPr>
              <a:t>   PID TTY          TIME CMD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    27 ?        00:00:00 bash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    37 ?        00:00:00 </a:t>
            </a:r>
            <a:r>
              <a:rPr lang="en-US" sz="900" b="1" dirty="0" err="1">
                <a:latin typeface="Consolas" panose="020B0609020204030204" pitchFamily="49" charset="0"/>
              </a:rPr>
              <a:t>ps</a:t>
            </a:r>
            <a:endParaRPr lang="en-US" sz="900" b="1" dirty="0">
              <a:latin typeface="Consolas" panose="020B0609020204030204" pitchFamily="49" charset="0"/>
            </a:endParaRPr>
          </a:p>
          <a:p>
            <a:r>
              <a:rPr lang="en-US" sz="900" b="1" dirty="0">
                <a:latin typeface="Consolas" panose="020B0609020204030204" pitchFamily="49" charset="0"/>
              </a:rPr>
              <a:t>root@7f5a4ebf67ac:/# exit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exit</a:t>
            </a:r>
          </a:p>
          <a:p>
            <a:endParaRPr lang="en-US" sz="900" b="1" dirty="0" smtClean="0">
              <a:latin typeface="Consolas" panose="020B0609020204030204" pitchFamily="49" charset="0"/>
            </a:endParaRPr>
          </a:p>
          <a:p>
            <a:r>
              <a:rPr lang="en-US" sz="9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900" b="1" dirty="0">
                <a:latin typeface="Consolas" panose="020B0609020204030204" pitchFamily="49" charset="0"/>
              </a:rPr>
              <a:t>:~$ </a:t>
            </a:r>
            <a:r>
              <a:rPr lang="en-US" sz="900" b="1" dirty="0" err="1">
                <a:latin typeface="Consolas" panose="020B0609020204030204" pitchFamily="49" charset="0"/>
              </a:rPr>
              <a:t>docker</a:t>
            </a:r>
            <a:r>
              <a:rPr lang="en-US" sz="900" b="1" dirty="0"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latin typeface="Consolas" panose="020B0609020204030204" pitchFamily="49" charset="0"/>
              </a:rPr>
              <a:t>ps</a:t>
            </a:r>
            <a:endParaRPr lang="en-US" sz="900" b="1" dirty="0">
              <a:latin typeface="Consolas" panose="020B0609020204030204" pitchFamily="49" charset="0"/>
            </a:endParaRPr>
          </a:p>
          <a:p>
            <a:r>
              <a:rPr lang="en-US" sz="900" b="1" dirty="0">
                <a:latin typeface="Consolas" panose="020B0609020204030204" pitchFamily="49" charset="0"/>
              </a:rPr>
              <a:t>CONTAINER ID  </a:t>
            </a:r>
            <a:r>
              <a:rPr lang="en-US" sz="900" b="1" dirty="0" smtClean="0">
                <a:latin typeface="Consolas" panose="020B0609020204030204" pitchFamily="49" charset="0"/>
              </a:rPr>
              <a:t>IMAGE         COMMAND      CREATED         STATUS         PORTS  NAMES</a:t>
            </a:r>
            <a:endParaRPr lang="en-US" sz="900" b="1" dirty="0">
              <a:latin typeface="Consolas" panose="020B0609020204030204" pitchFamily="49" charset="0"/>
            </a:endParaRPr>
          </a:p>
          <a:p>
            <a:r>
              <a:rPr lang="en-US" sz="900" b="1" dirty="0">
                <a:latin typeface="Consolas" panose="020B0609020204030204" pitchFamily="49" charset="0"/>
              </a:rPr>
              <a:t>7f5a4ebf67ac  </a:t>
            </a:r>
            <a:r>
              <a:rPr lang="en-US" sz="900" b="1" dirty="0" smtClean="0">
                <a:latin typeface="Consolas" panose="020B0609020204030204" pitchFamily="49" charset="0"/>
              </a:rPr>
              <a:t>ubuntu:12.04  "/</a:t>
            </a:r>
            <a:r>
              <a:rPr lang="en-US" sz="900" b="1" dirty="0">
                <a:latin typeface="Consolas" panose="020B0609020204030204" pitchFamily="49" charset="0"/>
              </a:rPr>
              <a:t>bin/bash"  </a:t>
            </a:r>
            <a:r>
              <a:rPr lang="en-US" sz="900" b="1" dirty="0" smtClean="0">
                <a:latin typeface="Consolas" panose="020B0609020204030204" pitchFamily="49" charset="0"/>
              </a:rPr>
              <a:t>50 </a:t>
            </a:r>
            <a:r>
              <a:rPr lang="en-US" sz="900" b="1" dirty="0">
                <a:latin typeface="Consolas" panose="020B0609020204030204" pitchFamily="49" charset="0"/>
              </a:rPr>
              <a:t>minutes ago  </a:t>
            </a:r>
            <a:r>
              <a:rPr lang="en-US" sz="900" b="1" dirty="0" smtClean="0">
                <a:latin typeface="Consolas" panose="020B0609020204030204" pitchFamily="49" charset="0"/>
              </a:rPr>
              <a:t>Up </a:t>
            </a:r>
            <a:r>
              <a:rPr lang="en-US" sz="900" b="1" dirty="0">
                <a:latin typeface="Consolas" panose="020B0609020204030204" pitchFamily="49" charset="0"/>
              </a:rPr>
              <a:t>50 minutes         </a:t>
            </a:r>
            <a:r>
              <a:rPr lang="en-US" sz="900" b="1" dirty="0" err="1" smtClean="0">
                <a:latin typeface="Consolas" panose="020B0609020204030204" pitchFamily="49" charset="0"/>
              </a:rPr>
              <a:t>silly_carson</a:t>
            </a:r>
            <a:endParaRPr lang="en-US" sz="900" b="1" dirty="0">
              <a:latin typeface="Consolas" panose="020B0609020204030204" pitchFamily="49" charset="0"/>
            </a:endParaRPr>
          </a:p>
          <a:p>
            <a:endParaRPr lang="en-US" sz="900" b="1" dirty="0" smtClean="0">
              <a:latin typeface="Consolas" panose="020B0609020204030204" pitchFamily="49" charset="0"/>
            </a:endParaRPr>
          </a:p>
          <a:p>
            <a:r>
              <a:rPr lang="en-US" sz="9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900" b="1" dirty="0">
                <a:latin typeface="Consolas" panose="020B0609020204030204" pitchFamily="49" charset="0"/>
              </a:rPr>
              <a:t>:~$ </a:t>
            </a:r>
            <a:r>
              <a:rPr lang="en-US" sz="900" b="1" dirty="0" err="1">
                <a:latin typeface="Consolas" panose="020B0609020204030204" pitchFamily="49" charset="0"/>
              </a:rPr>
              <a:t>docker</a:t>
            </a:r>
            <a:r>
              <a:rPr lang="en-US" sz="900" b="1" dirty="0">
                <a:latin typeface="Consolas" panose="020B0609020204030204" pitchFamily="49" charset="0"/>
              </a:rPr>
              <a:t> top 7f5a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UID   </a:t>
            </a:r>
            <a:r>
              <a:rPr lang="en-US" sz="900" b="1" dirty="0" smtClean="0">
                <a:latin typeface="Consolas" panose="020B0609020204030204" pitchFamily="49" charset="0"/>
              </a:rPr>
              <a:t>PID    PPID   C  STIME  TTY     TIME      CMD</a:t>
            </a:r>
            <a:endParaRPr lang="en-US" sz="900" b="1" dirty="0">
              <a:latin typeface="Consolas" panose="020B0609020204030204" pitchFamily="49" charset="0"/>
            </a:endParaRPr>
          </a:p>
          <a:p>
            <a:r>
              <a:rPr lang="en-US" sz="900" b="1" dirty="0">
                <a:latin typeface="Consolas" panose="020B0609020204030204" pitchFamily="49" charset="0"/>
              </a:rPr>
              <a:t>root  </a:t>
            </a:r>
            <a:r>
              <a:rPr lang="en-US" sz="900" b="1" dirty="0" smtClean="0">
                <a:latin typeface="Consolas" panose="020B0609020204030204" pitchFamily="49" charset="0"/>
              </a:rPr>
              <a:t>17226  17193  0  04:09  pts/12  00:00:00  /</a:t>
            </a:r>
            <a:r>
              <a:rPr lang="en-US" sz="900" b="1" dirty="0">
                <a:latin typeface="Consolas" panose="020B0609020204030204" pitchFamily="49" charset="0"/>
              </a:rPr>
              <a:t>bin/bash</a:t>
            </a:r>
          </a:p>
          <a:p>
            <a:endParaRPr lang="en-US" sz="900" b="1" dirty="0" smtClean="0">
              <a:latin typeface="Consolas" panose="020B0609020204030204" pitchFamily="49" charset="0"/>
            </a:endParaRPr>
          </a:p>
          <a:p>
            <a:r>
              <a:rPr lang="en-US" sz="9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900" b="1" dirty="0">
                <a:latin typeface="Consolas" panose="020B0609020204030204" pitchFamily="49" charset="0"/>
              </a:rPr>
              <a:t>:~$ </a:t>
            </a:r>
            <a:r>
              <a:rPr lang="en-US" sz="900" b="1" dirty="0" err="1">
                <a:latin typeface="Consolas" panose="020B0609020204030204" pitchFamily="49" charset="0"/>
              </a:rPr>
              <a:t>sudo</a:t>
            </a:r>
            <a:r>
              <a:rPr lang="en-US" sz="900" b="1" dirty="0"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latin typeface="Consolas" panose="020B0609020204030204" pitchFamily="49" charset="0"/>
              </a:rPr>
              <a:t>nsenter</a:t>
            </a:r>
            <a:r>
              <a:rPr lang="en-US" sz="900" b="1" dirty="0">
                <a:latin typeface="Consolas" panose="020B0609020204030204" pitchFamily="49" charset="0"/>
              </a:rPr>
              <a:t> --target 17226 --mount --</a:t>
            </a:r>
            <a:r>
              <a:rPr lang="en-US" sz="900" b="1" dirty="0" err="1">
                <a:latin typeface="Consolas" panose="020B0609020204030204" pitchFamily="49" charset="0"/>
              </a:rPr>
              <a:t>uts</a:t>
            </a:r>
            <a:r>
              <a:rPr lang="en-US" sz="900" b="1" dirty="0">
                <a:latin typeface="Consolas" panose="020B0609020204030204" pitchFamily="49" charset="0"/>
              </a:rPr>
              <a:t> --</a:t>
            </a:r>
            <a:r>
              <a:rPr lang="en-US" sz="900" b="1" dirty="0" err="1">
                <a:latin typeface="Consolas" panose="020B0609020204030204" pitchFamily="49" charset="0"/>
              </a:rPr>
              <a:t>ipc</a:t>
            </a:r>
            <a:r>
              <a:rPr lang="en-US" sz="900" b="1" dirty="0">
                <a:latin typeface="Consolas" panose="020B0609020204030204" pitchFamily="49" charset="0"/>
              </a:rPr>
              <a:t> --net --</a:t>
            </a:r>
            <a:r>
              <a:rPr lang="en-US" sz="900" b="1" dirty="0" err="1">
                <a:latin typeface="Consolas" panose="020B0609020204030204" pitchFamily="49" charset="0"/>
              </a:rPr>
              <a:t>pid</a:t>
            </a:r>
            <a:endParaRPr lang="en-US" sz="900" b="1" dirty="0">
              <a:latin typeface="Consolas" panose="020B0609020204030204" pitchFamily="49" charset="0"/>
            </a:endParaRPr>
          </a:p>
          <a:p>
            <a:r>
              <a:rPr lang="en-US" sz="900" b="1" dirty="0" smtClean="0">
                <a:latin typeface="Consolas" panose="020B0609020204030204" pitchFamily="49" charset="0"/>
              </a:rPr>
              <a:t>root@7f5a4ebf67ac</a:t>
            </a:r>
            <a:r>
              <a:rPr lang="en-US" sz="900" b="1" dirty="0">
                <a:latin typeface="Consolas" panose="020B0609020204030204" pitchFamily="49" charset="0"/>
              </a:rPr>
              <a:t>:/# </a:t>
            </a:r>
            <a:r>
              <a:rPr lang="en-US" sz="900" b="1" dirty="0" err="1">
                <a:latin typeface="Consolas" panose="020B0609020204030204" pitchFamily="49" charset="0"/>
              </a:rPr>
              <a:t>ps</a:t>
            </a:r>
            <a:r>
              <a:rPr lang="en-US" sz="900" b="1" dirty="0">
                <a:latin typeface="Consolas" panose="020B0609020204030204" pitchFamily="49" charset="0"/>
              </a:rPr>
              <a:t> -</a:t>
            </a:r>
            <a:r>
              <a:rPr lang="en-US" sz="900" b="1" dirty="0" err="1">
                <a:latin typeface="Consolas" panose="020B0609020204030204" pitchFamily="49" charset="0"/>
              </a:rPr>
              <a:t>ef</a:t>
            </a:r>
            <a:endParaRPr lang="en-US" sz="900" b="1" dirty="0">
              <a:latin typeface="Consolas" panose="020B0609020204030204" pitchFamily="49" charset="0"/>
            </a:endParaRPr>
          </a:p>
          <a:p>
            <a:r>
              <a:rPr lang="en-US" sz="900" b="1" dirty="0">
                <a:latin typeface="Consolas" panose="020B0609020204030204" pitchFamily="49" charset="0"/>
              </a:rPr>
              <a:t>UID         PID   PPID  C STIME TTY          TIME CMD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root          1      0  0 11:09 ?        00:00:00 /bin/bash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root         12      0  0 11:28 ?        00:00:00 -bash</a:t>
            </a:r>
          </a:p>
          <a:p>
            <a:r>
              <a:rPr lang="en-US" sz="900" b="1" dirty="0">
                <a:latin typeface="Consolas" panose="020B0609020204030204" pitchFamily="49" charset="0"/>
              </a:rPr>
              <a:t>root         15     12  0 11:28 ?        00:00:00 </a:t>
            </a:r>
            <a:r>
              <a:rPr lang="en-US" sz="900" b="1" dirty="0" err="1">
                <a:latin typeface="Consolas" panose="020B0609020204030204" pitchFamily="49" charset="0"/>
              </a:rPr>
              <a:t>ps</a:t>
            </a:r>
            <a:r>
              <a:rPr lang="en-US" sz="900" b="1" dirty="0">
                <a:latin typeface="Consolas" panose="020B0609020204030204" pitchFamily="49" charset="0"/>
              </a:rPr>
              <a:t> -</a:t>
            </a:r>
            <a:r>
              <a:rPr lang="en-US" sz="900" b="1" dirty="0" err="1">
                <a:latin typeface="Consolas" panose="020B0609020204030204" pitchFamily="49" charset="0"/>
              </a:rPr>
              <a:t>ef</a:t>
            </a:r>
            <a:endParaRPr lang="en-US" sz="900" b="1" dirty="0">
              <a:latin typeface="Consolas" panose="020B0609020204030204" pitchFamily="49" charset="0"/>
            </a:endParaRPr>
          </a:p>
          <a:p>
            <a:r>
              <a:rPr lang="en-US" sz="900" b="1" dirty="0">
                <a:latin typeface="Consolas" panose="020B0609020204030204" pitchFamily="49" charset="0"/>
              </a:rPr>
              <a:t>root@7f5a4ebf67ac:/# exit</a:t>
            </a:r>
          </a:p>
          <a:p>
            <a:r>
              <a:rPr lang="en-US" sz="900" b="1" dirty="0" smtClean="0">
                <a:latin typeface="Consolas" panose="020B0609020204030204" pitchFamily="49" charset="0"/>
              </a:rPr>
              <a:t>logout</a:t>
            </a:r>
          </a:p>
          <a:p>
            <a:r>
              <a:rPr lang="en-US" sz="9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900" b="1" dirty="0" smtClean="0">
                <a:latin typeface="Consolas" panose="020B0609020204030204" pitchFamily="49" charset="0"/>
              </a:rPr>
              <a:t>:~$ </a:t>
            </a:r>
          </a:p>
        </p:txBody>
      </p:sp>
    </p:spTree>
    <p:extLst>
      <p:ext uri="{BB962C8B-B14F-4D97-AF65-F5344CB8AC3E}">
        <p14:creationId xmlns:p14="http://schemas.microsoft.com/office/powerpoint/2010/main" val="102134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315200" cy="6978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0549"/>
            <a:ext cx="8382000" cy="278024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Just like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should have been called </a:t>
            </a:r>
            <a:br>
              <a:rPr lang="en-US" dirty="0" smtClean="0"/>
            </a:br>
            <a:r>
              <a:rPr lang="en-US" dirty="0" err="1" smtClean="0"/>
              <a:t>docker</a:t>
            </a:r>
            <a:r>
              <a:rPr lang="en-US" dirty="0" smtClean="0"/>
              <a:t> ls …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top  </a:t>
            </a:r>
            <a:r>
              <a:rPr lang="en-US" dirty="0" smtClean="0"/>
              <a:t>(should have been called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can examine the processes running within a container using the top subcommand</a:t>
            </a:r>
          </a:p>
          <a:p>
            <a:pPr lvl="2"/>
            <a:r>
              <a:rPr lang="en-US" dirty="0" smtClean="0"/>
              <a:t>Top accepts standard </a:t>
            </a:r>
            <a:r>
              <a:rPr lang="en-US" dirty="0" err="1" smtClean="0"/>
              <a:t>ps</a:t>
            </a:r>
            <a:r>
              <a:rPr lang="en-US" dirty="0" smtClean="0"/>
              <a:t> switches</a:t>
            </a:r>
          </a:p>
          <a:p>
            <a:pPr lvl="1"/>
            <a:r>
              <a:rPr lang="en-US" dirty="0" smtClean="0"/>
              <a:t>Note that containers provide a passive operating system and library interface with no running processes or services enabled by default</a:t>
            </a:r>
          </a:p>
          <a:p>
            <a:pPr lvl="1"/>
            <a:r>
              <a:rPr lang="en-US" dirty="0" smtClean="0"/>
              <a:t>Docker containers supply processes with a </a:t>
            </a:r>
            <a:r>
              <a:rPr lang="en-US" dirty="0" smtClean="0">
                <a:solidFill>
                  <a:schemeClr val="tx2"/>
                </a:solidFill>
              </a:rPr>
              <a:t>PID namespace </a:t>
            </a:r>
            <a:r>
              <a:rPr lang="en-US" dirty="0" smtClean="0"/>
              <a:t>allowing them to see only the other processes within the container</a:t>
            </a:r>
          </a:p>
          <a:p>
            <a:pPr lvl="1"/>
            <a:r>
              <a:rPr lang="en-US" dirty="0" smtClean="0"/>
              <a:t>Process IDs within the container start with 1 and are mapped to available PIDs on the host</a:t>
            </a:r>
          </a:p>
          <a:p>
            <a:pPr lvl="2"/>
            <a:r>
              <a:rPr lang="en-US" dirty="0" err="1" smtClean="0"/>
              <a:t>ps</a:t>
            </a:r>
            <a:r>
              <a:rPr lang="en-US" dirty="0" smtClean="0"/>
              <a:t> inside the container shows PID namespace local PIDs and top shows host relative PIDs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8" y="3721179"/>
            <a:ext cx="8991600" cy="689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1" y="4724400"/>
            <a:ext cx="8942717" cy="19101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410946"/>
            <a:ext cx="4629150" cy="1009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2719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131" y="233304"/>
            <a:ext cx="7315200" cy="1154097"/>
          </a:xfrm>
        </p:spPr>
        <p:txBody>
          <a:bodyPr/>
          <a:lstStyle/>
          <a:p>
            <a:r>
              <a:rPr lang="en-US" dirty="0" smtClean="0"/>
              <a:t>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1"/>
            <a:ext cx="7239000" cy="235452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docker stats</a:t>
            </a:r>
            <a:r>
              <a:rPr lang="en-US" dirty="0" smtClean="0"/>
              <a:t> </a:t>
            </a:r>
            <a:r>
              <a:rPr lang="en-US" dirty="0"/>
              <a:t>(added in docker 1.5)</a:t>
            </a:r>
          </a:p>
          <a:p>
            <a:pPr lvl="1"/>
            <a:r>
              <a:rPr lang="en-US" dirty="0"/>
              <a:t>The stats sub command displays a live status view of the specified </a:t>
            </a:r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The --no-stream switch executes a one shot stats</a:t>
            </a:r>
          </a:p>
          <a:p>
            <a:pPr lvl="1"/>
            <a:r>
              <a:rPr lang="en-US" dirty="0" smtClean="0"/>
              <a:t>The -a switch displays states for all containers </a:t>
            </a:r>
          </a:p>
          <a:p>
            <a:pPr lvl="2"/>
            <a:r>
              <a:rPr lang="en-US" dirty="0" smtClean="0"/>
              <a:t>Without arguments stats displays all running containers</a:t>
            </a:r>
            <a:endParaRPr lang="en-US" dirty="0"/>
          </a:p>
          <a:p>
            <a:pPr lvl="1"/>
            <a:r>
              <a:rPr lang="en-US" dirty="0" smtClean="0"/>
              <a:t>Stats shows summary data for the entire container (not by process)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648200"/>
            <a:ext cx="7467600" cy="8586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426842"/>
            <a:ext cx="3429000" cy="2571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5994425"/>
            <a:ext cx="8991600" cy="568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77328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77" y="548797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7315200" cy="353952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Containers can be created prior to starting them</a:t>
            </a:r>
          </a:p>
          <a:p>
            <a:r>
              <a:rPr lang="en-US" dirty="0" smtClean="0"/>
              <a:t>A container need not be running to copy files in and out of it</a:t>
            </a:r>
            <a:endParaRPr lang="en-US" dirty="0"/>
          </a:p>
          <a:p>
            <a:r>
              <a:rPr lang="en-US" dirty="0" smtClean="0"/>
              <a:t>Containers can be started multiple times</a:t>
            </a:r>
          </a:p>
          <a:p>
            <a:r>
              <a:rPr lang="en-US" i="1" dirty="0" smtClean="0"/>
              <a:t>docker stop</a:t>
            </a:r>
            <a:r>
              <a:rPr lang="en-US" dirty="0" smtClean="0"/>
              <a:t> sends signals to the container’s PID 1 process</a:t>
            </a:r>
          </a:p>
          <a:p>
            <a:r>
              <a:rPr lang="en-US" dirty="0" smtClean="0"/>
              <a:t>You can </a:t>
            </a:r>
            <a:r>
              <a:rPr lang="en-US" i="1" dirty="0" smtClean="0"/>
              <a:t>attach</a:t>
            </a:r>
            <a:r>
              <a:rPr lang="en-US" dirty="0" smtClean="0"/>
              <a:t> to and </a:t>
            </a:r>
            <a:r>
              <a:rPr lang="en-US" i="1" dirty="0"/>
              <a:t>detach</a:t>
            </a:r>
            <a:r>
              <a:rPr lang="en-US" dirty="0"/>
              <a:t> </a:t>
            </a:r>
            <a:r>
              <a:rPr lang="en-US" dirty="0" smtClean="0"/>
              <a:t>from a containers PID 1 process</a:t>
            </a:r>
            <a:endParaRPr lang="en-US" dirty="0"/>
          </a:p>
          <a:p>
            <a:r>
              <a:rPr lang="en-US" i="1" dirty="0"/>
              <a:t>d</a:t>
            </a:r>
            <a:r>
              <a:rPr lang="en-US" i="1" dirty="0" smtClean="0"/>
              <a:t>ocker </a:t>
            </a:r>
            <a:r>
              <a:rPr lang="en-US" i="1" dirty="0" err="1" smtClean="0"/>
              <a:t>ps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top</a:t>
            </a:r>
            <a:r>
              <a:rPr lang="en-US" dirty="0" smtClean="0"/>
              <a:t> tools allow you to display custom data describing containers</a:t>
            </a:r>
            <a:endParaRPr lang="en-US" dirty="0"/>
          </a:p>
          <a:p>
            <a:r>
              <a:rPr lang="en-US" i="1" dirty="0"/>
              <a:t>d</a:t>
            </a:r>
            <a:r>
              <a:rPr lang="en-US" i="1" dirty="0" smtClean="0"/>
              <a:t>ocker exec </a:t>
            </a:r>
            <a:r>
              <a:rPr lang="en-US" dirty="0" smtClean="0"/>
              <a:t>allows you to execute arbitrary processes within a container</a:t>
            </a:r>
          </a:p>
          <a:p>
            <a:r>
              <a:rPr lang="en-US" i="1" dirty="0" err="1"/>
              <a:t>n</a:t>
            </a:r>
            <a:r>
              <a:rPr lang="en-US" i="1" dirty="0" err="1" smtClean="0"/>
              <a:t>seneter</a:t>
            </a:r>
            <a:r>
              <a:rPr lang="en-US" dirty="0" smtClean="0"/>
              <a:t> allows you to execute processes that use only the specified namespaces of the container</a:t>
            </a:r>
            <a:endParaRPr lang="en-US" dirty="0"/>
          </a:p>
          <a:p>
            <a:r>
              <a:rPr lang="en-US" i="1" dirty="0"/>
              <a:t>d</a:t>
            </a:r>
            <a:r>
              <a:rPr lang="en-US" i="1" dirty="0" smtClean="0"/>
              <a:t>ocker logs</a:t>
            </a:r>
            <a:r>
              <a:rPr lang="en-US" dirty="0" smtClean="0"/>
              <a:t> allows you to view the log output of containers</a:t>
            </a: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769833"/>
            <a:ext cx="6934200" cy="3539527"/>
          </a:xfrm>
        </p:spPr>
        <p:txBody>
          <a:bodyPr/>
          <a:lstStyle/>
          <a:p>
            <a:r>
              <a:rPr lang="en-US" dirty="0" smtClean="0"/>
              <a:t>Controlling containers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 dirty="0" smtClean="0"/>
              <a:t>: Advanced Container Operations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3618" y="1006569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311279"/>
            <a:ext cx="7315200" cy="3998081"/>
          </a:xfrm>
        </p:spPr>
        <p:txBody>
          <a:bodyPr>
            <a:normAutofit/>
          </a:bodyPr>
          <a:lstStyle/>
          <a:p>
            <a:r>
              <a:rPr lang="en-US" dirty="0" smtClean="0"/>
              <a:t>Become familiar with the evolution of Docker and container technology</a:t>
            </a:r>
          </a:p>
          <a:p>
            <a:r>
              <a:rPr lang="en-US" dirty="0" smtClean="0"/>
              <a:t>Describe the relationship between Docker and the OCI</a:t>
            </a:r>
          </a:p>
          <a:p>
            <a:r>
              <a:rPr lang="en-US" dirty="0" smtClean="0"/>
              <a:t>List the OCI components of the Docker daemon stack</a:t>
            </a:r>
          </a:p>
          <a:p>
            <a:r>
              <a:rPr lang="en-US" dirty="0" smtClean="0"/>
              <a:t>Describe the Docker daemon and client configuration options</a:t>
            </a:r>
          </a:p>
          <a:p>
            <a:r>
              <a:rPr lang="en-US" dirty="0" smtClean="0"/>
              <a:t>Explore Docker container metadata</a:t>
            </a:r>
          </a:p>
          <a:p>
            <a:r>
              <a:rPr lang="en-US" dirty="0" smtClean="0"/>
              <a:t>Work with Docker environment variables, signals and events</a:t>
            </a:r>
          </a:p>
          <a:p>
            <a:r>
              <a:rPr lang="en-US" dirty="0" smtClean="0"/>
              <a:t>Use container restart policies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0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5220" y="1851519"/>
            <a:ext cx="2142580" cy="1493283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dirty="0" smtClean="0"/>
              <a:t>Container &amp; Docker Timeline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10" y="0"/>
            <a:ext cx="8923789" cy="68580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2005 </a:t>
            </a:r>
            <a:r>
              <a:rPr lang="en-US" dirty="0" err="1">
                <a:solidFill>
                  <a:schemeClr val="tx2"/>
                </a:solidFill>
              </a:rPr>
              <a:t>OpenVZ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(Previously Parallels [</a:t>
            </a:r>
            <a:r>
              <a:rPr lang="en-US" dirty="0" err="1"/>
              <a:t>SWsoft</a:t>
            </a:r>
            <a:r>
              <a:rPr lang="en-US" dirty="0"/>
              <a:t>] </a:t>
            </a:r>
            <a:r>
              <a:rPr lang="en-US" dirty="0" err="1"/>
              <a:t>Virtuozzo</a:t>
            </a:r>
            <a:r>
              <a:rPr lang="en-US" dirty="0"/>
              <a:t> containers) open sourced </a:t>
            </a:r>
            <a:r>
              <a:rPr lang="en-US" dirty="0" smtClean="0"/>
              <a:t> [Linux 2.6.11]</a:t>
            </a:r>
            <a:endParaRPr lang="en-US" dirty="0"/>
          </a:p>
          <a:p>
            <a:r>
              <a:rPr lang="en-US" dirty="0"/>
              <a:t>2006 Google (</a:t>
            </a:r>
            <a:r>
              <a:rPr lang="en-US" dirty="0" err="1" smtClean="0"/>
              <a:t>Menage</a:t>
            </a:r>
            <a:r>
              <a:rPr lang="en-US" dirty="0" smtClean="0"/>
              <a:t>/Seth) add Process </a:t>
            </a:r>
            <a:r>
              <a:rPr lang="en-US" dirty="0"/>
              <a:t>Containers </a:t>
            </a:r>
            <a:r>
              <a:rPr lang="en-US" dirty="0" smtClean="0"/>
              <a:t>to </a:t>
            </a:r>
            <a:r>
              <a:rPr lang="en-US" dirty="0"/>
              <a:t>Linux (now called  </a:t>
            </a:r>
            <a:r>
              <a:rPr lang="en-US" dirty="0" err="1">
                <a:solidFill>
                  <a:schemeClr val="tx2"/>
                </a:solidFill>
              </a:rPr>
              <a:t>CGroups</a:t>
            </a:r>
            <a:r>
              <a:rPr lang="en-US" dirty="0"/>
              <a:t>) </a:t>
            </a:r>
            <a:r>
              <a:rPr lang="en-US" dirty="0" smtClean="0"/>
              <a:t> [Linux 2.6.15]</a:t>
            </a:r>
            <a:endParaRPr lang="en-US" dirty="0"/>
          </a:p>
          <a:p>
            <a:r>
              <a:rPr lang="en-US" dirty="0"/>
              <a:t>2007 </a:t>
            </a:r>
            <a:r>
              <a:rPr lang="en-US" dirty="0">
                <a:solidFill>
                  <a:schemeClr val="tx2"/>
                </a:solidFill>
              </a:rPr>
              <a:t>Google</a:t>
            </a:r>
            <a:r>
              <a:rPr lang="en-US" dirty="0"/>
              <a:t> uses </a:t>
            </a:r>
            <a:r>
              <a:rPr lang="en-US" dirty="0" err="1"/>
              <a:t>cgroups</a:t>
            </a:r>
            <a:r>
              <a:rPr lang="en-US" dirty="0"/>
              <a:t> to containerize search </a:t>
            </a:r>
            <a:r>
              <a:rPr lang="en-US" dirty="0" smtClean="0"/>
              <a:t>[Linux 2.6.20]</a:t>
            </a:r>
            <a:endParaRPr lang="en-US" dirty="0"/>
          </a:p>
          <a:p>
            <a:r>
              <a:rPr lang="en-US" dirty="0"/>
              <a:t>2008 </a:t>
            </a:r>
            <a:r>
              <a:rPr lang="en-US" dirty="0">
                <a:solidFill>
                  <a:schemeClr val="tx2"/>
                </a:solidFill>
              </a:rPr>
              <a:t>LXC</a:t>
            </a:r>
            <a:r>
              <a:rPr lang="en-US" dirty="0"/>
              <a:t> version 0.1.0 released (basic functions) </a:t>
            </a:r>
            <a:r>
              <a:rPr lang="en-US" dirty="0" smtClean="0"/>
              <a:t> [Linux 2.6.24]</a:t>
            </a:r>
            <a:endParaRPr lang="en-US" dirty="0"/>
          </a:p>
          <a:p>
            <a:r>
              <a:rPr lang="en-US" dirty="0"/>
              <a:t>2009  First LTS </a:t>
            </a:r>
            <a:r>
              <a:rPr lang="en-US" dirty="0" smtClean="0"/>
              <a:t>Linux release </a:t>
            </a:r>
            <a:r>
              <a:rPr lang="en-US" dirty="0"/>
              <a:t>with official LXC </a:t>
            </a:r>
            <a:r>
              <a:rPr lang="en-US" dirty="0" smtClean="0"/>
              <a:t>support  [Linux </a:t>
            </a:r>
            <a:r>
              <a:rPr lang="en-US" dirty="0"/>
              <a:t>2.6.32 </a:t>
            </a:r>
            <a:r>
              <a:rPr lang="en-US" dirty="0" smtClean="0"/>
              <a:t>LTS]</a:t>
            </a:r>
            <a:endParaRPr lang="en-US" dirty="0"/>
          </a:p>
          <a:p>
            <a:r>
              <a:rPr lang="en-US" dirty="0"/>
              <a:t>2011 Container Unification agreement during kernel summit </a:t>
            </a:r>
            <a:r>
              <a:rPr lang="en-US" dirty="0" smtClean="0"/>
              <a:t> (In </a:t>
            </a:r>
            <a:r>
              <a:rPr lang="en-US" dirty="0"/>
              <a:t>tree unified </a:t>
            </a:r>
            <a:r>
              <a:rPr lang="en-US" dirty="0" err="1"/>
              <a:t>CGroups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Namespaces</a:t>
            </a:r>
            <a:r>
              <a:rPr lang="en-US" dirty="0"/>
              <a:t> </a:t>
            </a:r>
            <a:r>
              <a:rPr lang="en-US" dirty="0" smtClean="0"/>
              <a:t>resulted)</a:t>
            </a:r>
          </a:p>
          <a:p>
            <a:pPr lvl="1"/>
            <a:r>
              <a:rPr lang="en-US" dirty="0" err="1" smtClean="0"/>
              <a:t>dotCloud</a:t>
            </a:r>
            <a:r>
              <a:rPr lang="en-US" dirty="0" smtClean="0"/>
              <a:t> raises </a:t>
            </a:r>
            <a:r>
              <a:rPr lang="en-US" dirty="0" smtClean="0">
                <a:solidFill>
                  <a:srgbClr val="00B050"/>
                </a:solidFill>
              </a:rPr>
              <a:t>$12mm Series A </a:t>
            </a:r>
            <a:r>
              <a:rPr lang="en-US" dirty="0" smtClean="0"/>
              <a:t>to create a PaaS framework</a:t>
            </a:r>
            <a:endParaRPr lang="en-US" dirty="0"/>
          </a:p>
          <a:p>
            <a:r>
              <a:rPr lang="en-US" dirty="0"/>
              <a:t>2012 First 3.x LTS </a:t>
            </a:r>
            <a:r>
              <a:rPr lang="en-US" dirty="0" smtClean="0"/>
              <a:t>kernels  [Linux </a:t>
            </a:r>
            <a:r>
              <a:rPr lang="en-US" dirty="0"/>
              <a:t>3.2 &amp; 3.4 </a:t>
            </a:r>
            <a:r>
              <a:rPr lang="en-US" dirty="0" smtClean="0"/>
              <a:t>LTS]</a:t>
            </a:r>
            <a:endParaRPr lang="en-US" dirty="0"/>
          </a:p>
          <a:p>
            <a:r>
              <a:rPr lang="en-US" dirty="0"/>
              <a:t>2013 First Linux kernel with </a:t>
            </a:r>
            <a:r>
              <a:rPr lang="en-US" dirty="0" smtClean="0"/>
              <a:t>full container </a:t>
            </a:r>
            <a:r>
              <a:rPr lang="en-US" dirty="0"/>
              <a:t>support for all </a:t>
            </a:r>
            <a:r>
              <a:rPr lang="en-US" dirty="0" smtClean="0"/>
              <a:t>container </a:t>
            </a:r>
            <a:r>
              <a:rPr lang="en-US" dirty="0"/>
              <a:t>systems (LXC, Docker, </a:t>
            </a:r>
            <a:r>
              <a:rPr lang="en-US" dirty="0" err="1"/>
              <a:t>OpenVZ</a:t>
            </a:r>
            <a:r>
              <a:rPr lang="en-US" dirty="0"/>
              <a:t>, etc.)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/>
                </a:solidFill>
              </a:rPr>
              <a:t>Linux </a:t>
            </a:r>
            <a:r>
              <a:rPr lang="en-US" dirty="0">
                <a:solidFill>
                  <a:schemeClr val="tx2"/>
                </a:solidFill>
              </a:rPr>
              <a:t>3.10</a:t>
            </a:r>
            <a:r>
              <a:rPr lang="en-US" dirty="0"/>
              <a:t> &amp; 3.12 </a:t>
            </a:r>
            <a:r>
              <a:rPr lang="en-US" dirty="0" smtClean="0"/>
              <a:t>LTS]</a:t>
            </a:r>
            <a:endParaRPr lang="en-US" dirty="0"/>
          </a:p>
          <a:p>
            <a:pPr lvl="1"/>
            <a:r>
              <a:rPr lang="en-US" dirty="0" err="1" smtClean="0"/>
              <a:t>dotCloud</a:t>
            </a:r>
            <a:r>
              <a:rPr lang="en-US" dirty="0" smtClean="0"/>
              <a:t> pivots, becoming </a:t>
            </a:r>
            <a:r>
              <a:rPr lang="en-US" dirty="0" smtClean="0">
                <a:solidFill>
                  <a:schemeClr val="tx2"/>
                </a:solidFill>
              </a:rPr>
              <a:t>Docker Inc. </a:t>
            </a:r>
            <a:r>
              <a:rPr lang="en-US" dirty="0" smtClean="0"/>
              <a:t>and adds </a:t>
            </a:r>
            <a:r>
              <a:rPr lang="en-US" dirty="0" err="1" smtClean="0"/>
              <a:t>docker</a:t>
            </a:r>
            <a:r>
              <a:rPr lang="en-US" dirty="0" smtClean="0"/>
              <a:t> support to OpenStack Havana (not part of Icehouse+)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Google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/>
              <a:t>ComputeEngine</a:t>
            </a:r>
            <a:r>
              <a:rPr lang="en-US" dirty="0" smtClean="0"/>
              <a:t> adds Docker support</a:t>
            </a:r>
          </a:p>
          <a:p>
            <a:r>
              <a:rPr lang="en-US" dirty="0" smtClean="0"/>
              <a:t>2014-01 – Docker Inc. raises </a:t>
            </a:r>
            <a:r>
              <a:rPr lang="en-US" dirty="0" smtClean="0">
                <a:solidFill>
                  <a:srgbClr val="00B050"/>
                </a:solidFill>
              </a:rPr>
              <a:t>$15M series B</a:t>
            </a:r>
          </a:p>
          <a:p>
            <a:r>
              <a:rPr lang="en-US" dirty="0" smtClean="0"/>
              <a:t>2014-04 – Docker Governance Advisory Board (DGAB), a step toward Docker open governance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Amazon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integrates Docker with Elastic Beanstalk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Ubuntu </a:t>
            </a:r>
            <a:r>
              <a:rPr lang="en-US" dirty="0" smtClean="0"/>
              <a:t>14.04 ships with native Docker packages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RHEL</a:t>
            </a:r>
            <a:r>
              <a:rPr lang="en-US" dirty="0" smtClean="0"/>
              <a:t> 7 offers Docker support and Red Hat certified containers</a:t>
            </a:r>
          </a:p>
          <a:p>
            <a:r>
              <a:rPr lang="en-US" dirty="0" smtClean="0"/>
              <a:t>2014-06 – </a:t>
            </a:r>
            <a:r>
              <a:rPr lang="en-US" dirty="0" smtClean="0">
                <a:solidFill>
                  <a:schemeClr val="tx2"/>
                </a:solidFill>
              </a:rPr>
              <a:t>Docker 1.0 </a:t>
            </a:r>
            <a:r>
              <a:rPr lang="en-US" dirty="0" smtClean="0"/>
              <a:t>released, commercial support by Docker Inc. and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DockerCon</a:t>
            </a:r>
            <a:endParaRPr lang="en-US" dirty="0" smtClean="0"/>
          </a:p>
          <a:p>
            <a:r>
              <a:rPr lang="en-US" dirty="0" smtClean="0"/>
              <a:t>2014-07 – Docker 1.1 released (Docker Engine + </a:t>
            </a:r>
            <a:r>
              <a:rPr lang="en-US" dirty="0" smtClean="0">
                <a:solidFill>
                  <a:schemeClr val="tx2"/>
                </a:solidFill>
              </a:rPr>
              <a:t>Docker Hub </a:t>
            </a:r>
            <a:r>
              <a:rPr lang="en-US" dirty="0" smtClean="0"/>
              <a:t>+ APIs + expanded ecosystem)</a:t>
            </a:r>
          </a:p>
          <a:p>
            <a:pPr lvl="1"/>
            <a:r>
              <a:rPr lang="en-US" dirty="0" smtClean="0"/>
              <a:t>Docker Inc. acquires </a:t>
            </a:r>
            <a:r>
              <a:rPr lang="en-US" dirty="0" smtClean="0">
                <a:solidFill>
                  <a:srgbClr val="FFFF00"/>
                </a:solidFill>
              </a:rPr>
              <a:t>Orchard </a:t>
            </a:r>
            <a:r>
              <a:rPr lang="en-US" dirty="0" smtClean="0"/>
              <a:t>(Fig renamed </a:t>
            </a:r>
            <a:r>
              <a:rPr lang="en-US" dirty="0" smtClean="0">
                <a:solidFill>
                  <a:schemeClr val="tx2"/>
                </a:solidFill>
              </a:rPr>
              <a:t>Compose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2014 Linux Distros began enabling </a:t>
            </a:r>
            <a:r>
              <a:rPr lang="en-US" dirty="0" smtClean="0">
                <a:solidFill>
                  <a:schemeClr val="tx2"/>
                </a:solidFill>
              </a:rPr>
              <a:t>user namespaces </a:t>
            </a:r>
            <a:r>
              <a:rPr lang="en-US" dirty="0" smtClean="0"/>
              <a:t>[Linux 3.14 &amp; 3.18 LTS]</a:t>
            </a:r>
          </a:p>
          <a:p>
            <a:r>
              <a:rPr lang="en-US" dirty="0" smtClean="0"/>
              <a:t>2014-08 – Docker 1.2 released with many general improvements </a:t>
            </a:r>
          </a:p>
          <a:p>
            <a:pPr lvl="1"/>
            <a:r>
              <a:rPr lang="en-US" dirty="0" smtClean="0"/>
              <a:t>Docker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VMWare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partnership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announced</a:t>
            </a:r>
          </a:p>
          <a:p>
            <a:r>
              <a:rPr lang="en-US" dirty="0" smtClean="0"/>
              <a:t>2014-09 – </a:t>
            </a:r>
            <a:r>
              <a:rPr lang="en-US" dirty="0"/>
              <a:t>Docker Inc. raises </a:t>
            </a:r>
            <a:r>
              <a:rPr lang="en-US" dirty="0">
                <a:solidFill>
                  <a:srgbClr val="00B050"/>
                </a:solidFill>
              </a:rPr>
              <a:t>$</a:t>
            </a:r>
            <a:r>
              <a:rPr lang="en-US" dirty="0" smtClean="0">
                <a:solidFill>
                  <a:srgbClr val="00B050"/>
                </a:solidFill>
              </a:rPr>
              <a:t>40M series C</a:t>
            </a:r>
          </a:p>
          <a:p>
            <a:r>
              <a:rPr lang="en-US" dirty="0" smtClean="0"/>
              <a:t>2014-10 – Docker 1.3 released with support for signed images</a:t>
            </a:r>
          </a:p>
          <a:p>
            <a:pPr lvl="1"/>
            <a:r>
              <a:rPr lang="en-US" dirty="0" smtClean="0"/>
              <a:t>Docker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Microsoft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partnership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announced</a:t>
            </a:r>
          </a:p>
          <a:p>
            <a:r>
              <a:rPr lang="en-US" dirty="0" smtClean="0"/>
              <a:t>2014-11 – Amazon announces Docker container support in EC2 Container Service</a:t>
            </a:r>
          </a:p>
          <a:p>
            <a:r>
              <a:rPr lang="en-US" dirty="0" smtClean="0"/>
              <a:t>2014-12 – Docker 1.4 released to improve stability</a:t>
            </a:r>
          </a:p>
          <a:p>
            <a:r>
              <a:rPr lang="en-US" dirty="0" smtClean="0"/>
              <a:t>2015-02 – Docker 1.5 released with support for IPv6 and read-only containers</a:t>
            </a:r>
          </a:p>
          <a:p>
            <a:pPr lvl="1"/>
            <a:r>
              <a:rPr lang="en-US" dirty="0" smtClean="0"/>
              <a:t>Docker releases Orchestration tools: </a:t>
            </a:r>
            <a:r>
              <a:rPr lang="en-US" dirty="0" smtClean="0">
                <a:solidFill>
                  <a:schemeClr val="tx2"/>
                </a:solidFill>
              </a:rPr>
              <a:t>Machine, Swarm </a:t>
            </a:r>
            <a:r>
              <a:rPr lang="en-US" dirty="0" smtClean="0"/>
              <a:t>and Compose</a:t>
            </a:r>
          </a:p>
          <a:p>
            <a:r>
              <a:rPr lang="en-US" dirty="0" smtClean="0"/>
              <a:t>2015-04 – Docker 1.6 with Registry 2.0 and Windows Client Preview</a:t>
            </a:r>
          </a:p>
          <a:p>
            <a:pPr lvl="1"/>
            <a:r>
              <a:rPr lang="en-US" dirty="0" smtClean="0"/>
              <a:t>Docker raises </a:t>
            </a:r>
            <a:r>
              <a:rPr lang="en-US" dirty="0" smtClean="0">
                <a:solidFill>
                  <a:srgbClr val="00B050"/>
                </a:solidFill>
              </a:rPr>
              <a:t>$95mm series D [&gt; $1bn valuation] </a:t>
            </a:r>
            <a:r>
              <a:rPr lang="en-US" dirty="0" smtClean="0"/>
              <a:t>- Insight, </a:t>
            </a:r>
            <a:r>
              <a:rPr lang="en-US" dirty="0" err="1" smtClean="0"/>
              <a:t>Coatue</a:t>
            </a:r>
            <a:r>
              <a:rPr lang="en-US" dirty="0" smtClean="0"/>
              <a:t>, Goldman Sachs, Northern Trust, Benchmark, </a:t>
            </a:r>
            <a:r>
              <a:rPr lang="en-US" dirty="0" err="1" smtClean="0"/>
              <a:t>Greylock</a:t>
            </a:r>
            <a:r>
              <a:rPr lang="en-US" dirty="0" smtClean="0"/>
              <a:t>, Sequoia, Trinity &amp; AME</a:t>
            </a:r>
          </a:p>
          <a:p>
            <a:pPr lvl="1"/>
            <a:r>
              <a:rPr lang="en-US" dirty="0" smtClean="0"/>
              <a:t>Docker Acquires </a:t>
            </a:r>
            <a:r>
              <a:rPr lang="en-US" dirty="0" err="1" smtClean="0">
                <a:solidFill>
                  <a:srgbClr val="FFFF00"/>
                </a:solidFill>
              </a:rPr>
              <a:t>Kitematic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(Mac GUI) and </a:t>
            </a:r>
            <a:r>
              <a:rPr lang="en-US" dirty="0" err="1" smtClean="0">
                <a:solidFill>
                  <a:srgbClr val="FFFF00"/>
                </a:solidFill>
              </a:rPr>
              <a:t>SocketPlane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(Container Networking)</a:t>
            </a:r>
          </a:p>
          <a:p>
            <a:r>
              <a:rPr lang="en-US" dirty="0" smtClean="0"/>
              <a:t>2015-06 – Docker 1.7 released with many performance tweaks</a:t>
            </a:r>
          </a:p>
          <a:p>
            <a:pPr lvl="1"/>
            <a:r>
              <a:rPr lang="en-US" dirty="0" smtClean="0"/>
              <a:t>Linux Foundation - Open </a:t>
            </a:r>
            <a:r>
              <a:rPr lang="en-US" dirty="0"/>
              <a:t>Container Initiative </a:t>
            </a:r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OCI</a:t>
            </a:r>
            <a:r>
              <a:rPr lang="en-US" dirty="0" smtClean="0"/>
              <a:t>] with </a:t>
            </a:r>
            <a:r>
              <a:rPr lang="en-US" dirty="0" err="1" smtClean="0"/>
              <a:t>libcontainer</a:t>
            </a:r>
            <a:r>
              <a:rPr lang="en-US" dirty="0" smtClean="0"/>
              <a:t> as base</a:t>
            </a:r>
          </a:p>
          <a:p>
            <a:r>
              <a:rPr lang="en-US" dirty="0" smtClean="0"/>
              <a:t>2015-07 – Docker 1.7.1 released with several important bug fixes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FreeBSD </a:t>
            </a:r>
            <a:r>
              <a:rPr lang="en-US" dirty="0" smtClean="0"/>
              <a:t>announces Docker support via 64bit Linux compatibility layer</a:t>
            </a:r>
          </a:p>
          <a:p>
            <a:pPr lvl="1"/>
            <a:r>
              <a:rPr lang="en-US" dirty="0" smtClean="0"/>
              <a:t>Linux Foundation - Container </a:t>
            </a:r>
            <a:r>
              <a:rPr lang="en-US" dirty="0"/>
              <a:t>Native Computing </a:t>
            </a:r>
            <a:r>
              <a:rPr lang="en-US" dirty="0" smtClean="0"/>
              <a:t>Foundation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CNCF</a:t>
            </a:r>
            <a:r>
              <a:rPr lang="en-US" dirty="0" smtClean="0"/>
              <a:t>] with Kubernetes as base</a:t>
            </a:r>
          </a:p>
          <a:p>
            <a:r>
              <a:rPr lang="en-US" dirty="0" smtClean="0"/>
              <a:t>2015-08 – Docker 1.8 released with support for pluggable volume </a:t>
            </a:r>
            <a:r>
              <a:rPr lang="en-US" dirty="0" err="1" smtClean="0"/>
              <a:t>backends</a:t>
            </a:r>
            <a:endParaRPr lang="en-US" dirty="0" smtClean="0"/>
          </a:p>
          <a:p>
            <a:pPr lvl="1"/>
            <a:r>
              <a:rPr lang="en-US" dirty="0" smtClean="0"/>
              <a:t>1.8 bug corrupts images pushed with multiple tags, 1.8.1 fix a week later, other fixes/security patches lead to 1.8.3 in 2015-10-12</a:t>
            </a:r>
          </a:p>
          <a:p>
            <a:r>
              <a:rPr lang="en-US" dirty="0" smtClean="0"/>
              <a:t>2015-10 – Docker Inc. acquires DevOps/Container orchestration and management platform </a:t>
            </a:r>
            <a:r>
              <a:rPr lang="en-US" dirty="0" err="1" smtClean="0">
                <a:solidFill>
                  <a:srgbClr val="FFFF00"/>
                </a:solidFill>
              </a:rPr>
              <a:t>TuTum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/>
              <a:t>2015-11 – Docker 1.9 released with support for </a:t>
            </a:r>
            <a:r>
              <a:rPr lang="en-US" dirty="0" smtClean="0">
                <a:solidFill>
                  <a:schemeClr val="tx2"/>
                </a:solidFill>
              </a:rPr>
              <a:t>multi-host networking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/>
                </a:solidFill>
              </a:rPr>
              <a:t>named volumes</a:t>
            </a:r>
          </a:p>
          <a:p>
            <a:r>
              <a:rPr lang="en-US" dirty="0"/>
              <a:t>2016-01 – Docker acquires </a:t>
            </a:r>
            <a:r>
              <a:rPr lang="en-US" dirty="0" err="1" smtClean="0">
                <a:solidFill>
                  <a:srgbClr val="FFFF00"/>
                </a:solidFill>
              </a:rPr>
              <a:t>Unikernel</a:t>
            </a:r>
            <a:r>
              <a:rPr lang="en-US" dirty="0" smtClean="0">
                <a:solidFill>
                  <a:srgbClr val="FFFF00"/>
                </a:solidFill>
              </a:rPr>
              <a:t> Systems </a:t>
            </a:r>
            <a:r>
              <a:rPr lang="en-US" dirty="0" smtClean="0"/>
              <a:t>(folks from </a:t>
            </a:r>
            <a:r>
              <a:rPr lang="en-US" dirty="0"/>
              <a:t>the Xen Project)</a:t>
            </a:r>
            <a:endParaRPr lang="en-US" dirty="0" smtClean="0"/>
          </a:p>
          <a:p>
            <a:r>
              <a:rPr lang="en-US" dirty="0" smtClean="0"/>
              <a:t>2016-02 – Docker 1.10 released with support for </a:t>
            </a:r>
            <a:r>
              <a:rPr lang="en-US" dirty="0" smtClean="0">
                <a:solidFill>
                  <a:schemeClr val="tx2"/>
                </a:solidFill>
              </a:rPr>
              <a:t>user namespaces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tx2"/>
                </a:solidFill>
              </a:rPr>
              <a:t>SecComp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/>
                </a:solidFill>
              </a:rPr>
              <a:t>DNS</a:t>
            </a:r>
            <a:r>
              <a:rPr lang="en-US" dirty="0" smtClean="0"/>
              <a:t> container </a:t>
            </a:r>
            <a:r>
              <a:rPr lang="en-US" dirty="0"/>
              <a:t>name </a:t>
            </a:r>
            <a:r>
              <a:rPr lang="en-US" dirty="0" smtClean="0"/>
              <a:t>resolution</a:t>
            </a:r>
          </a:p>
          <a:p>
            <a:r>
              <a:rPr lang="en-US" dirty="0" smtClean="0"/>
              <a:t>2016-03 </a:t>
            </a:r>
            <a:r>
              <a:rPr lang="en-US" dirty="0"/>
              <a:t>– </a:t>
            </a:r>
            <a:r>
              <a:rPr lang="en-US" dirty="0">
                <a:solidFill>
                  <a:schemeClr val="tx2"/>
                </a:solidFill>
              </a:rPr>
              <a:t>Docker </a:t>
            </a:r>
            <a:r>
              <a:rPr lang="en-US" dirty="0" smtClean="0">
                <a:solidFill>
                  <a:schemeClr val="tx2"/>
                </a:solidFill>
              </a:rPr>
              <a:t>Cloud </a:t>
            </a:r>
            <a:r>
              <a:rPr lang="en-US" dirty="0" smtClean="0"/>
              <a:t>released </a:t>
            </a:r>
            <a:r>
              <a:rPr lang="en-US" dirty="0"/>
              <a:t>with </a:t>
            </a:r>
            <a:r>
              <a:rPr lang="en-US" dirty="0" smtClean="0"/>
              <a:t>automated deployment to AWS, </a:t>
            </a:r>
            <a:r>
              <a:rPr lang="en-US" dirty="0" err="1" smtClean="0"/>
              <a:t>DigitalOcean</a:t>
            </a:r>
            <a:r>
              <a:rPr lang="en-US" dirty="0" smtClean="0"/>
              <a:t>, </a:t>
            </a:r>
            <a:r>
              <a:rPr lang="en-US" dirty="0" err="1" smtClean="0"/>
              <a:t>SoftLayer</a:t>
            </a:r>
            <a:r>
              <a:rPr lang="en-US" dirty="0"/>
              <a:t> </a:t>
            </a:r>
            <a:r>
              <a:rPr lang="en-US" dirty="0" smtClean="0"/>
              <a:t>and Azure</a:t>
            </a:r>
            <a:endParaRPr lang="en-US" dirty="0"/>
          </a:p>
          <a:p>
            <a:r>
              <a:rPr lang="en-US" dirty="0" smtClean="0"/>
              <a:t>2016-04 – </a:t>
            </a:r>
            <a:r>
              <a:rPr lang="en-US" dirty="0"/>
              <a:t>Docker </a:t>
            </a:r>
            <a:r>
              <a:rPr lang="en-US" dirty="0" smtClean="0"/>
              <a:t>v1.11 released </a:t>
            </a:r>
            <a:r>
              <a:rPr lang="en-US" dirty="0"/>
              <a:t>with </a:t>
            </a:r>
            <a:r>
              <a:rPr lang="en-US" dirty="0" smtClean="0">
                <a:solidFill>
                  <a:srgbClr val="FF0000"/>
                </a:solidFill>
              </a:rPr>
              <a:t>OCI</a:t>
            </a:r>
            <a:r>
              <a:rPr lang="en-US" dirty="0" smtClean="0"/>
              <a:t> support (built on </a:t>
            </a:r>
            <a:r>
              <a:rPr lang="en-US" dirty="0" err="1" smtClean="0">
                <a:solidFill>
                  <a:schemeClr val="tx2"/>
                </a:solidFill>
              </a:rPr>
              <a:t>containerd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chemeClr val="tx2"/>
                </a:solidFill>
              </a:rPr>
              <a:t>runC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2016-08 – Docker v1.12 released with integrated cluster management (</a:t>
            </a:r>
            <a:r>
              <a:rPr lang="en-US" dirty="0" smtClean="0">
                <a:solidFill>
                  <a:schemeClr val="tx2"/>
                </a:solidFill>
              </a:rPr>
              <a:t>Swarm Mode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45111" y="159327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57800" y="3352800"/>
            <a:ext cx="3810000" cy="68480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Docker Inc. roadmap on GitHub:</a:t>
            </a:r>
          </a:p>
          <a:p>
            <a:r>
              <a:rPr lang="en-US" sz="1400" dirty="0" smtClean="0"/>
              <a:t>(updated 2016-08)</a:t>
            </a:r>
          </a:p>
          <a:p>
            <a:r>
              <a:rPr lang="en-US" sz="1050" dirty="0"/>
              <a:t>https://github.com/docker/docker/blob/master/ROADMAP.md</a:t>
            </a:r>
          </a:p>
        </p:txBody>
      </p:sp>
    </p:spTree>
    <p:extLst>
      <p:ext uri="{BB962C8B-B14F-4D97-AF65-F5344CB8AC3E}">
        <p14:creationId xmlns:p14="http://schemas.microsoft.com/office/powerpoint/2010/main" val="106079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52" y="4898649"/>
            <a:ext cx="5124450" cy="1795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8000" y="4984930"/>
            <a:ext cx="1981200" cy="583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315200" cy="1154097"/>
          </a:xfrm>
        </p:spPr>
        <p:txBody>
          <a:bodyPr/>
          <a:lstStyle/>
          <a:p>
            <a:r>
              <a:rPr lang="en-US" dirty="0" smtClean="0"/>
              <a:t>What is Docker?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7759784" cy="44805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Docker</a:t>
            </a:r>
            <a:r>
              <a:rPr lang="en-US" dirty="0" smtClean="0"/>
              <a:t> is an open-source project that automates the deployment of applications inside software containers</a:t>
            </a:r>
          </a:p>
          <a:p>
            <a:pPr lvl="1"/>
            <a:r>
              <a:rPr lang="en-US" dirty="0" smtClean="0"/>
              <a:t>Originally released in March of 2013</a:t>
            </a:r>
          </a:p>
          <a:p>
            <a:pPr lvl="1"/>
            <a:r>
              <a:rPr lang="en-US" dirty="0" smtClean="0"/>
              <a:t>Apache 2.0 license</a:t>
            </a:r>
          </a:p>
          <a:p>
            <a:pPr lvl="1"/>
            <a:r>
              <a:rPr lang="en-US" dirty="0" smtClean="0"/>
              <a:t>Source on GitHub</a:t>
            </a:r>
          </a:p>
          <a:p>
            <a:r>
              <a:rPr lang="en-US" dirty="0" smtClean="0"/>
              <a:t>Containers provide “operating-system virtualization” on Linux</a:t>
            </a:r>
          </a:p>
          <a:p>
            <a:pPr lvl="1"/>
            <a:r>
              <a:rPr lang="en-US" dirty="0" smtClean="0"/>
              <a:t>Containers utilize: </a:t>
            </a:r>
            <a:r>
              <a:rPr lang="en-US" dirty="0" smtClean="0">
                <a:solidFill>
                  <a:schemeClr val="tx2"/>
                </a:solidFill>
              </a:rPr>
              <a:t>OS Virtualization</a:t>
            </a:r>
          </a:p>
          <a:p>
            <a:r>
              <a:rPr lang="en-US" dirty="0" smtClean="0"/>
              <a:t>Containers avoid the overhead of starting virtual machines </a:t>
            </a:r>
          </a:p>
          <a:p>
            <a:pPr lvl="1"/>
            <a:r>
              <a:rPr lang="en-US" dirty="0" smtClean="0"/>
              <a:t>VMs utilize: </a:t>
            </a:r>
            <a:r>
              <a:rPr lang="en-US" dirty="0" smtClean="0">
                <a:solidFill>
                  <a:schemeClr val="tx2"/>
                </a:solidFill>
              </a:rPr>
              <a:t>Machine Virtualization</a:t>
            </a:r>
          </a:p>
          <a:p>
            <a:r>
              <a:rPr lang="en-US" dirty="0" smtClean="0"/>
              <a:t>Docker </a:t>
            </a:r>
            <a:r>
              <a:rPr lang="en-US" dirty="0"/>
              <a:t>uses resource isolation features of the Linux kernel such as </a:t>
            </a:r>
            <a:r>
              <a:rPr lang="en-US" i="1" dirty="0" err="1"/>
              <a:t>cgroups</a:t>
            </a:r>
            <a:r>
              <a:rPr lang="en-US" dirty="0"/>
              <a:t> and kernel </a:t>
            </a:r>
            <a:r>
              <a:rPr lang="en-US" i="1" dirty="0"/>
              <a:t>namespaces</a:t>
            </a:r>
            <a:r>
              <a:rPr lang="en-US" dirty="0"/>
              <a:t> to </a:t>
            </a:r>
            <a:r>
              <a:rPr lang="en-US" dirty="0" smtClean="0"/>
              <a:t>allow many diverse containers </a:t>
            </a:r>
            <a:r>
              <a:rPr lang="en-US" dirty="0"/>
              <a:t>to run within a single Linux </a:t>
            </a:r>
            <a:r>
              <a:rPr lang="en-US" dirty="0" smtClean="0"/>
              <a:t>instance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Docker</a:t>
            </a:r>
            <a:r>
              <a:rPr lang="en-US" dirty="0">
                <a:solidFill>
                  <a:srgbClr val="00B0F0"/>
                </a:solidFill>
              </a:rPr>
              <a:t>, Inc. </a:t>
            </a:r>
            <a:r>
              <a:rPr lang="en-US" dirty="0"/>
              <a:t>is </a:t>
            </a:r>
            <a:r>
              <a:rPr lang="en-US" dirty="0" smtClean="0"/>
              <a:t>a venture </a:t>
            </a:r>
            <a:br>
              <a:rPr lang="en-US" dirty="0" smtClean="0"/>
            </a:br>
            <a:r>
              <a:rPr lang="en-US" dirty="0" smtClean="0"/>
              <a:t>backed company composed </a:t>
            </a:r>
            <a:br>
              <a:rPr lang="en-US" dirty="0" smtClean="0"/>
            </a:br>
            <a:r>
              <a:rPr lang="en-US" dirty="0" smtClean="0"/>
              <a:t>of the original authors and </a:t>
            </a:r>
            <a:br>
              <a:rPr lang="en-US" dirty="0" smtClean="0"/>
            </a:br>
            <a:r>
              <a:rPr lang="en-US" dirty="0" smtClean="0"/>
              <a:t>current maintainers of the</a:t>
            </a:r>
            <a:br>
              <a:rPr lang="en-US" dirty="0" smtClean="0"/>
            </a:br>
            <a:r>
              <a:rPr lang="en-US" dirty="0" smtClean="0"/>
              <a:t>Docker 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122" name="Picture 2" descr="Docker - An open platform for distributed applications for developers and sysadmin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7" y="5110588"/>
            <a:ext cx="153352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70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4152758" cy="914399"/>
          </a:xfrm>
        </p:spPr>
        <p:txBody>
          <a:bodyPr>
            <a:noAutofit/>
          </a:bodyPr>
          <a:lstStyle/>
          <a:p>
            <a:r>
              <a:rPr lang="en-US" sz="2800" dirty="0" smtClean="0"/>
              <a:t>Container Standardization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599"/>
            <a:ext cx="3733799" cy="581706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OCI</a:t>
            </a:r>
            <a:r>
              <a:rPr lang="en-US" dirty="0" smtClean="0"/>
              <a:t> [circa 6/2015]</a:t>
            </a:r>
          </a:p>
          <a:p>
            <a:pPr lvl="1"/>
            <a:r>
              <a:rPr lang="en-US" dirty="0" smtClean="0"/>
              <a:t>Open Container Initiative </a:t>
            </a:r>
          </a:p>
          <a:p>
            <a:pPr lvl="2"/>
            <a:r>
              <a:rPr lang="en-US" dirty="0" smtClean="0"/>
              <a:t>Formerly Open Container Project</a:t>
            </a:r>
          </a:p>
          <a:p>
            <a:pPr lvl="1"/>
            <a:r>
              <a:rPr lang="en-US" dirty="0" smtClean="0"/>
              <a:t>OCI seeks to create </a:t>
            </a:r>
            <a:r>
              <a:rPr lang="en-US" dirty="0"/>
              <a:t>open industry standards around container formats and runtime</a:t>
            </a:r>
            <a:endParaRPr lang="en-US" dirty="0" smtClean="0"/>
          </a:p>
          <a:p>
            <a:pPr lvl="2"/>
            <a:r>
              <a:rPr lang="en-US" dirty="0" smtClean="0"/>
              <a:t>A standard that ensures any container can run on any machines or cloud computing service</a:t>
            </a:r>
          </a:p>
          <a:p>
            <a:pPr lvl="1"/>
            <a:r>
              <a:rPr lang="en-US" dirty="0" smtClean="0"/>
              <a:t>Run by the Linux Foundation</a:t>
            </a:r>
          </a:p>
          <a:p>
            <a:pPr lvl="2"/>
            <a:r>
              <a:rPr lang="en-US" dirty="0" smtClean="0"/>
              <a:t>Non-profit which oversees the Linux open source operating system</a:t>
            </a:r>
          </a:p>
          <a:p>
            <a:pPr lvl="1"/>
            <a:r>
              <a:rPr lang="en-US" dirty="0" smtClean="0"/>
              <a:t>Docker donated the container format, runtime code (</a:t>
            </a:r>
            <a:r>
              <a:rPr lang="en-US" sz="16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libcontainer</a:t>
            </a:r>
            <a:r>
              <a:rPr lang="en-US" dirty="0" smtClean="0"/>
              <a:t>) and specifications</a:t>
            </a:r>
          </a:p>
          <a:p>
            <a:pPr lvl="1"/>
            <a:r>
              <a:rPr lang="en-US" dirty="0" smtClean="0"/>
              <a:t>Members (All of the tech companies in the </a:t>
            </a:r>
            <a:r>
              <a:rPr lang="en-US" dirty="0" smtClean="0">
                <a:solidFill>
                  <a:schemeClr val="tx2"/>
                </a:solidFill>
              </a:rPr>
              <a:t>Fortune 100 </a:t>
            </a:r>
            <a:r>
              <a:rPr lang="en-US" dirty="0" smtClean="0"/>
              <a:t>except </a:t>
            </a:r>
            <a:r>
              <a:rPr lang="en-US" dirty="0" smtClean="0">
                <a:solidFill>
                  <a:srgbClr val="FF0000"/>
                </a:solidFill>
              </a:rPr>
              <a:t>Apple</a:t>
            </a:r>
            <a:r>
              <a:rPr lang="en-US" dirty="0" smtClean="0"/>
              <a:t>, all of the key </a:t>
            </a:r>
            <a:r>
              <a:rPr lang="en-US" dirty="0" smtClean="0">
                <a:solidFill>
                  <a:srgbClr val="00B050"/>
                </a:solidFill>
              </a:rPr>
              <a:t>container startups</a:t>
            </a:r>
            <a:r>
              <a:rPr lang="en-US" dirty="0" smtClean="0"/>
              <a:t>): 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Amazon</a:t>
            </a:r>
            <a:r>
              <a:rPr lang="en-US" dirty="0" smtClean="0"/>
              <a:t>, </a:t>
            </a:r>
            <a:r>
              <a:rPr lang="en-US" dirty="0" err="1"/>
              <a:t>Apcera</a:t>
            </a:r>
            <a:r>
              <a:rPr lang="en-US" dirty="0"/>
              <a:t>, </a:t>
            </a:r>
            <a:r>
              <a:rPr lang="en-US" dirty="0" err="1"/>
              <a:t>Apprenda</a:t>
            </a:r>
            <a:r>
              <a:rPr lang="en-US" dirty="0" smtClean="0"/>
              <a:t>, Aqua, </a:t>
            </a:r>
            <a:r>
              <a:rPr lang="en-US" dirty="0">
                <a:solidFill>
                  <a:schemeClr val="tx2"/>
                </a:solidFill>
              </a:rPr>
              <a:t>AT&amp;T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ClusterHQ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Cisco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CoreOS</a:t>
            </a:r>
            <a:r>
              <a:rPr lang="en-US" dirty="0"/>
              <a:t>, </a:t>
            </a:r>
            <a:r>
              <a:rPr lang="en-US" dirty="0" err="1" smtClean="0"/>
              <a:t>ContainerShip</a:t>
            </a:r>
            <a:r>
              <a:rPr lang="en-US" dirty="0" smtClean="0"/>
              <a:t>, </a:t>
            </a:r>
            <a:r>
              <a:rPr lang="en-US" dirty="0" err="1" smtClean="0"/>
              <a:t>Datera</a:t>
            </a:r>
            <a:r>
              <a:rPr lang="en-US" dirty="0"/>
              <a:t>, Dell, </a:t>
            </a:r>
            <a:r>
              <a:rPr lang="en-US" dirty="0">
                <a:solidFill>
                  <a:srgbClr val="00B050"/>
                </a:solidFill>
              </a:rPr>
              <a:t>Docker</a:t>
            </a:r>
            <a:r>
              <a:rPr lang="en-US" dirty="0"/>
              <a:t>, EMC, </a:t>
            </a:r>
            <a:r>
              <a:rPr lang="en-US" dirty="0" smtClean="0"/>
              <a:t>Facebook, Fujitsu </a:t>
            </a:r>
            <a:r>
              <a:rPr lang="en-US" dirty="0"/>
              <a:t>Limited, Goldman Sachs, </a:t>
            </a:r>
            <a:r>
              <a:rPr lang="en-US" dirty="0">
                <a:solidFill>
                  <a:schemeClr val="tx2"/>
                </a:solidFill>
              </a:rPr>
              <a:t>Google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Hewlett Packard Enterprise</a:t>
            </a:r>
            <a:r>
              <a:rPr lang="en-US" dirty="0"/>
              <a:t>, Huawei, </a:t>
            </a:r>
            <a:r>
              <a:rPr lang="en-US" dirty="0">
                <a:solidFill>
                  <a:schemeClr val="tx2"/>
                </a:solidFill>
              </a:rPr>
              <a:t>IBM</a:t>
            </a:r>
            <a:r>
              <a:rPr lang="en-US" dirty="0"/>
              <a:t>, </a:t>
            </a:r>
            <a:r>
              <a:rPr lang="en-US" dirty="0" err="1"/>
              <a:t>Infoblox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Intel</a:t>
            </a:r>
            <a:r>
              <a:rPr lang="en-US" dirty="0"/>
              <a:t>, </a:t>
            </a:r>
            <a:r>
              <a:rPr lang="en-US" dirty="0" err="1"/>
              <a:t>Joyent</a:t>
            </a:r>
            <a:r>
              <a:rPr lang="en-US" dirty="0"/>
              <a:t>, </a:t>
            </a:r>
            <a:r>
              <a:rPr lang="en-US" dirty="0" err="1"/>
              <a:t>Kismatic</a:t>
            </a:r>
            <a:r>
              <a:rPr lang="en-US" dirty="0"/>
              <a:t>, </a:t>
            </a:r>
            <a:r>
              <a:rPr lang="en-US" dirty="0" err="1"/>
              <a:t>Kyup</a:t>
            </a:r>
            <a:r>
              <a:rPr lang="en-US" dirty="0"/>
              <a:t>, Mesosphere, </a:t>
            </a:r>
            <a:r>
              <a:rPr lang="en-US" dirty="0">
                <a:solidFill>
                  <a:schemeClr val="tx2"/>
                </a:solidFill>
              </a:rPr>
              <a:t>Microsoft</a:t>
            </a:r>
            <a:r>
              <a:rPr lang="en-US" dirty="0"/>
              <a:t>, </a:t>
            </a:r>
            <a:r>
              <a:rPr lang="en-US" dirty="0" err="1"/>
              <a:t>Midokura</a:t>
            </a:r>
            <a:r>
              <a:rPr lang="en-US" dirty="0"/>
              <a:t>, </a:t>
            </a:r>
            <a:r>
              <a:rPr lang="en-US" dirty="0" err="1"/>
              <a:t>Nutanix</a:t>
            </a:r>
            <a:r>
              <a:rPr lang="en-US" dirty="0"/>
              <a:t>, </a:t>
            </a:r>
            <a:r>
              <a:rPr lang="en-US" dirty="0" smtClean="0"/>
              <a:t>Odin (</a:t>
            </a:r>
            <a:r>
              <a:rPr lang="en-US" dirty="0" err="1" smtClean="0"/>
              <a:t>Virtuozzo</a:t>
            </a:r>
            <a:r>
              <a:rPr lang="en-US" dirty="0" smtClean="0"/>
              <a:t>), </a:t>
            </a:r>
            <a:r>
              <a:rPr lang="en-US" dirty="0">
                <a:solidFill>
                  <a:schemeClr val="tx2"/>
                </a:solidFill>
              </a:rPr>
              <a:t>Oracle</a:t>
            </a:r>
            <a:r>
              <a:rPr lang="en-US" dirty="0"/>
              <a:t>, Pivotal, </a:t>
            </a:r>
            <a:r>
              <a:rPr lang="en-US" dirty="0" err="1"/>
              <a:t>Polyverse</a:t>
            </a:r>
            <a:r>
              <a:rPr lang="en-US" dirty="0"/>
              <a:t>, </a:t>
            </a:r>
            <a:r>
              <a:rPr lang="en-US" dirty="0" err="1"/>
              <a:t>Portworx</a:t>
            </a:r>
            <a:r>
              <a:rPr lang="en-US" dirty="0"/>
              <a:t>, Rancher Labs, Red Hat, </a:t>
            </a:r>
            <a:r>
              <a:rPr lang="en-US" dirty="0" smtClean="0"/>
              <a:t>Replicated, Resin.io</a:t>
            </a:r>
            <a:r>
              <a:rPr lang="en-US" dirty="0"/>
              <a:t>, </a:t>
            </a:r>
            <a:r>
              <a:rPr lang="en-US" dirty="0" smtClean="0"/>
              <a:t>Robin, </a:t>
            </a:r>
            <a:r>
              <a:rPr lang="en-US" dirty="0" err="1" smtClean="0"/>
              <a:t>Scalock</a:t>
            </a:r>
            <a:r>
              <a:rPr lang="en-US" dirty="0"/>
              <a:t>, </a:t>
            </a:r>
            <a:r>
              <a:rPr lang="en-US" dirty="0" err="1"/>
              <a:t>Sysdig</a:t>
            </a:r>
            <a:r>
              <a:rPr lang="en-US" dirty="0"/>
              <a:t>, SUSE, </a:t>
            </a:r>
            <a:r>
              <a:rPr lang="en-US" dirty="0" err="1">
                <a:solidFill>
                  <a:srgbClr val="00B050"/>
                </a:solidFill>
              </a:rPr>
              <a:t>Twistlock</a:t>
            </a:r>
            <a:r>
              <a:rPr lang="en-US" dirty="0"/>
              <a:t>, Twitter, </a:t>
            </a:r>
            <a:r>
              <a:rPr lang="en-US" dirty="0" err="1"/>
              <a:t>Univa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Verizon Labs</a:t>
            </a:r>
            <a:r>
              <a:rPr lang="en-US" dirty="0"/>
              <a:t>, </a:t>
            </a:r>
            <a:r>
              <a:rPr lang="en-US" dirty="0" err="1" smtClean="0"/>
              <a:t>Vmware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00B050"/>
                </a:solidFill>
              </a:rPr>
              <a:t>Weaveworks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and WD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5392"/>
            <a:ext cx="5299745" cy="67833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0371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6065198"/>
            <a:ext cx="8622122" cy="6309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700" dirty="0" err="1">
                <a:latin typeface="Consolas" panose="020B0609020204030204" pitchFamily="49" charset="0"/>
              </a:rPr>
              <a:t>user@ubuntu</a:t>
            </a:r>
            <a:r>
              <a:rPr lang="en-US" sz="700" dirty="0">
                <a:latin typeface="Consolas" panose="020B0609020204030204" pitchFamily="49" charset="0"/>
              </a:rPr>
              <a:t>:~$ </a:t>
            </a:r>
            <a:r>
              <a:rPr lang="en-US" sz="700" dirty="0" err="1">
                <a:latin typeface="Consolas" panose="020B0609020204030204" pitchFamily="49" charset="0"/>
              </a:rPr>
              <a:t>ps</a:t>
            </a:r>
            <a:r>
              <a:rPr lang="en-US" sz="700" dirty="0">
                <a:latin typeface="Consolas" panose="020B0609020204030204" pitchFamily="49" charset="0"/>
              </a:rPr>
              <a:t> -f `</a:t>
            </a:r>
            <a:r>
              <a:rPr lang="en-US" sz="700" dirty="0" err="1">
                <a:latin typeface="Consolas" panose="020B0609020204030204" pitchFamily="49" charset="0"/>
              </a:rPr>
              <a:t>pgrep</a:t>
            </a:r>
            <a:r>
              <a:rPr lang="en-US" sz="700" dirty="0">
                <a:latin typeface="Consolas" panose="020B0609020204030204" pitchFamily="49" charset="0"/>
              </a:rPr>
              <a:t> </a:t>
            </a:r>
            <a:r>
              <a:rPr lang="en-US" sz="700" dirty="0" err="1">
                <a:latin typeface="Consolas" panose="020B0609020204030204" pitchFamily="49" charset="0"/>
              </a:rPr>
              <a:t>docker</a:t>
            </a:r>
            <a:r>
              <a:rPr lang="en-US" sz="700" dirty="0">
                <a:latin typeface="Consolas" panose="020B0609020204030204" pitchFamily="49" charset="0"/>
              </a:rPr>
              <a:t>`</a:t>
            </a:r>
          </a:p>
          <a:p>
            <a:r>
              <a:rPr lang="en-US" sz="700" dirty="0">
                <a:latin typeface="Consolas" panose="020B0609020204030204" pitchFamily="49" charset="0"/>
              </a:rPr>
              <a:t>UID         PID   PPID  C STIME TTY      STAT   TIME CMD</a:t>
            </a:r>
          </a:p>
          <a:p>
            <a:r>
              <a:rPr lang="en-US" sz="700" dirty="0">
                <a:latin typeface="Consolas" panose="020B0609020204030204" pitchFamily="49" charset="0"/>
              </a:rPr>
              <a:t>root       4545      1  1 12:29 ?        </a:t>
            </a:r>
            <a:r>
              <a:rPr lang="en-US" sz="700" dirty="0" err="1">
                <a:latin typeface="Consolas" panose="020B0609020204030204" pitchFamily="49" charset="0"/>
              </a:rPr>
              <a:t>Ssl</a:t>
            </a:r>
            <a:r>
              <a:rPr lang="en-US" sz="700" dirty="0">
                <a:latin typeface="Consolas" panose="020B0609020204030204" pitchFamily="49" charset="0"/>
              </a:rPr>
              <a:t>    0:18 /</a:t>
            </a:r>
            <a:r>
              <a:rPr lang="en-US" sz="700" dirty="0" err="1">
                <a:latin typeface="Consolas" panose="020B0609020204030204" pitchFamily="49" charset="0"/>
              </a:rPr>
              <a:t>usr</a:t>
            </a:r>
            <a:r>
              <a:rPr lang="en-US" sz="700" dirty="0">
                <a:latin typeface="Consolas" panose="020B0609020204030204" pitchFamily="49" charset="0"/>
              </a:rPr>
              <a:t>/bin/</a:t>
            </a:r>
            <a:r>
              <a:rPr lang="en-US" sz="700" dirty="0" err="1">
                <a:latin typeface="Consolas" panose="020B0609020204030204" pitchFamily="49" charset="0"/>
              </a:rPr>
              <a:t>dockerd</a:t>
            </a:r>
            <a:r>
              <a:rPr lang="en-US" sz="700" dirty="0">
                <a:latin typeface="Consolas" panose="020B0609020204030204" pitchFamily="49" charset="0"/>
              </a:rPr>
              <a:t> -H fd://</a:t>
            </a:r>
          </a:p>
          <a:p>
            <a:r>
              <a:rPr lang="en-US" sz="700" dirty="0">
                <a:latin typeface="Consolas" panose="020B0609020204030204" pitchFamily="49" charset="0"/>
              </a:rPr>
              <a:t>root       4682   4545  0 12:29 ?        </a:t>
            </a:r>
            <a:r>
              <a:rPr lang="en-US" sz="700" dirty="0" err="1">
                <a:latin typeface="Consolas" panose="020B0609020204030204" pitchFamily="49" charset="0"/>
              </a:rPr>
              <a:t>Ssl</a:t>
            </a:r>
            <a:r>
              <a:rPr lang="en-US" sz="700" dirty="0">
                <a:latin typeface="Consolas" panose="020B0609020204030204" pitchFamily="49" charset="0"/>
              </a:rPr>
              <a:t>    0:00 </a:t>
            </a:r>
            <a:r>
              <a:rPr lang="en-US" sz="700" dirty="0" err="1">
                <a:latin typeface="Consolas" panose="020B0609020204030204" pitchFamily="49" charset="0"/>
              </a:rPr>
              <a:t>docker-containerd</a:t>
            </a:r>
            <a:r>
              <a:rPr lang="en-US" sz="700" dirty="0">
                <a:latin typeface="Consolas" panose="020B0609020204030204" pitchFamily="49" charset="0"/>
              </a:rPr>
              <a:t> -l unix:///var/run/docker/libcontainerd/docker-containerd.sock --shim </a:t>
            </a:r>
            <a:r>
              <a:rPr lang="en-US" sz="700" dirty="0" err="1">
                <a:latin typeface="Consolas" panose="020B0609020204030204" pitchFamily="49" charset="0"/>
              </a:rPr>
              <a:t>docker</a:t>
            </a:r>
            <a:r>
              <a:rPr lang="en-US" sz="700" dirty="0">
                <a:latin typeface="Consolas" panose="020B0609020204030204" pitchFamily="49" charset="0"/>
              </a:rPr>
              <a:t>-</a:t>
            </a:r>
            <a:r>
              <a:rPr lang="en-US" sz="700" dirty="0" err="1">
                <a:latin typeface="Consolas" panose="020B0609020204030204" pitchFamily="49" charset="0"/>
              </a:rPr>
              <a:t>containerd</a:t>
            </a:r>
            <a:r>
              <a:rPr lang="en-US" sz="700" dirty="0">
                <a:latin typeface="Consolas" panose="020B0609020204030204" pitchFamily="49" charset="0"/>
              </a:rPr>
              <a:t>-shim --m</a:t>
            </a:r>
          </a:p>
          <a:p>
            <a:r>
              <a:rPr lang="en-US" sz="700" dirty="0" err="1">
                <a:latin typeface="Consolas" panose="020B0609020204030204" pitchFamily="49" charset="0"/>
              </a:rPr>
              <a:t>user@ubuntu</a:t>
            </a:r>
            <a:r>
              <a:rPr lang="en-US" sz="700" dirty="0">
                <a:latin typeface="Consolas" panose="020B0609020204030204" pitchFamily="49" charset="0"/>
              </a:rPr>
              <a:t>:~$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9789" y="898085"/>
            <a:ext cx="1644499" cy="993959"/>
          </a:xfrm>
        </p:spPr>
        <p:txBody>
          <a:bodyPr>
            <a:noAutofit/>
          </a:bodyPr>
          <a:lstStyle/>
          <a:p>
            <a:r>
              <a:rPr lang="en-US" sz="2400" dirty="0" smtClean="0"/>
              <a:t>Container Enablers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02" y="76200"/>
            <a:ext cx="8582698" cy="50360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installations include the following elements:</a:t>
            </a:r>
          </a:p>
          <a:p>
            <a:pPr lvl="1"/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Docker daemon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[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docker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– daemon </a:t>
            </a:r>
            <a:r>
              <a:rPr lang="en-US" dirty="0" smtClean="0"/>
              <a:t>performing high level container management</a:t>
            </a:r>
          </a:p>
          <a:p>
            <a:pPr lvl="2"/>
            <a:r>
              <a:rPr lang="en-US" dirty="0"/>
              <a:t>https://github.com/docker/docker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chemeClr val="tx1">
                    <a:lumMod val="50000"/>
                  </a:schemeClr>
                </a:solidFill>
              </a:rPr>
              <a:t>containerd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[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runc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manager]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daemon directly managing OCI containers (used </a:t>
            </a:r>
            <a:r>
              <a:rPr lang="en-US" dirty="0"/>
              <a:t>by Docker </a:t>
            </a:r>
            <a:r>
              <a:rPr lang="en-US" dirty="0" smtClean="0"/>
              <a:t>v1.11+)</a:t>
            </a:r>
          </a:p>
          <a:p>
            <a:pPr lvl="2"/>
            <a:r>
              <a:rPr lang="en-US" dirty="0"/>
              <a:t>https://github.com/docker/containerd</a:t>
            </a:r>
          </a:p>
          <a:p>
            <a:pPr lvl="1"/>
            <a:r>
              <a:rPr lang="en-US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runc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[launcher] </a:t>
            </a:r>
            <a:r>
              <a:rPr lang="en-US" dirty="0"/>
              <a:t>– OCI </a:t>
            </a:r>
            <a:r>
              <a:rPr lang="en-US" dirty="0" smtClean="0"/>
              <a:t>container launcher </a:t>
            </a:r>
            <a:r>
              <a:rPr lang="en-US" dirty="0"/>
              <a:t>(used by Docker </a:t>
            </a:r>
            <a:r>
              <a:rPr lang="en-US" dirty="0" smtClean="0"/>
              <a:t>v1.11+)</a:t>
            </a:r>
          </a:p>
          <a:p>
            <a:pPr lvl="2"/>
            <a:r>
              <a:rPr lang="en-US" dirty="0"/>
              <a:t>https://github.com/opencontainers/runc</a:t>
            </a:r>
          </a:p>
          <a:p>
            <a:pPr lvl="1"/>
            <a:r>
              <a:rPr lang="en-US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libcontainer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[system interface] </a:t>
            </a:r>
            <a:r>
              <a:rPr lang="en-US" dirty="0" smtClean="0"/>
              <a:t>– OCI kernel container interface (used by Docker v0.9+)</a:t>
            </a:r>
          </a:p>
          <a:p>
            <a:pPr lvl="2"/>
            <a:r>
              <a:rPr lang="en-US" dirty="0"/>
              <a:t>https://github.com/opencontainers/runc/tree/master/libcontainer</a:t>
            </a:r>
            <a:endParaRPr lang="en-US" dirty="0" smtClean="0"/>
          </a:p>
          <a:p>
            <a:pPr lvl="2"/>
            <a:r>
              <a:rPr lang="en-US" dirty="0" smtClean="0"/>
              <a:t>Linux </a:t>
            </a:r>
            <a:r>
              <a:rPr lang="en-US" dirty="0" err="1" smtClean="0"/>
              <a:t>lxc</a:t>
            </a:r>
            <a:r>
              <a:rPr lang="en-US" dirty="0" smtClean="0"/>
              <a:t> is no longer supported by Docker</a:t>
            </a:r>
          </a:p>
          <a:p>
            <a:pPr lvl="2"/>
            <a:r>
              <a:rPr lang="en-US" dirty="0" smtClean="0"/>
              <a:t>The Parallels (now Odin) </a:t>
            </a:r>
            <a:r>
              <a:rPr lang="en-US" dirty="0" err="1" smtClean="0"/>
              <a:t>libct</a:t>
            </a:r>
            <a:r>
              <a:rPr lang="en-US" dirty="0" smtClean="0"/>
              <a:t> interface was merged with </a:t>
            </a:r>
            <a:r>
              <a:rPr lang="en-US" dirty="0" err="1" smtClean="0"/>
              <a:t>libcontainer</a:t>
            </a:r>
            <a:r>
              <a:rPr lang="en-US" dirty="0" smtClean="0"/>
              <a:t> in mid 2014</a:t>
            </a:r>
          </a:p>
          <a:p>
            <a:pPr lvl="2"/>
            <a:r>
              <a:rPr lang="en-US" dirty="0" err="1" smtClean="0"/>
              <a:t>RedHat’s</a:t>
            </a:r>
            <a:r>
              <a:rPr lang="en-US" dirty="0" smtClean="0"/>
              <a:t> project atomic has containerized user mode Linux with </a:t>
            </a:r>
            <a:r>
              <a:rPr lang="en-US" dirty="0" err="1" smtClean="0"/>
              <a:t>libcontainer</a:t>
            </a:r>
            <a:endParaRPr lang="en-US" dirty="0" smtClean="0"/>
          </a:p>
          <a:p>
            <a:pPr lvl="2"/>
            <a:r>
              <a:rPr lang="en-US" dirty="0" smtClean="0"/>
              <a:t>Now the standard container library/format of the OCI</a:t>
            </a:r>
          </a:p>
          <a:p>
            <a:pPr lvl="1"/>
            <a:r>
              <a:rPr lang="en-US" dirty="0" smtClean="0">
                <a:solidFill>
                  <a:srgbClr val="2174FB"/>
                </a:solidFill>
              </a:rPr>
              <a:t>Namespaces [Isolation] </a:t>
            </a:r>
            <a:r>
              <a:rPr lang="en-US" dirty="0" smtClean="0"/>
              <a:t>– Linux kernel process namespaces</a:t>
            </a:r>
          </a:p>
          <a:p>
            <a:pPr lvl="2"/>
            <a:r>
              <a:rPr lang="en-US" u="sng" dirty="0" err="1" smtClean="0"/>
              <a:t>Filesystem</a:t>
            </a:r>
            <a:r>
              <a:rPr lang="en-US" u="sng" dirty="0" smtClean="0"/>
              <a:t> </a:t>
            </a:r>
            <a:r>
              <a:rPr lang="en-US" u="sng" dirty="0"/>
              <a:t>isolation</a:t>
            </a:r>
            <a:r>
              <a:rPr lang="en-US" dirty="0"/>
              <a:t>: each </a:t>
            </a:r>
            <a:r>
              <a:rPr lang="en-US" dirty="0" smtClean="0"/>
              <a:t>container has its </a:t>
            </a:r>
            <a:r>
              <a:rPr lang="en-US" dirty="0"/>
              <a:t>own root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3"/>
            <a:r>
              <a:rPr lang="en-US" dirty="0" smtClean="0"/>
              <a:t>Copy-on-write (COW) minimizing disk usage</a:t>
            </a:r>
          </a:p>
          <a:p>
            <a:pPr lvl="2"/>
            <a:r>
              <a:rPr lang="en-US" u="sng" dirty="0" smtClean="0"/>
              <a:t>Process </a:t>
            </a:r>
            <a:r>
              <a:rPr lang="en-US" u="sng" dirty="0"/>
              <a:t>isolation</a:t>
            </a:r>
            <a:r>
              <a:rPr lang="en-US" dirty="0"/>
              <a:t>: each container runs in its own process </a:t>
            </a:r>
            <a:r>
              <a:rPr lang="en-US" dirty="0" smtClean="0"/>
              <a:t>environment</a:t>
            </a:r>
          </a:p>
          <a:p>
            <a:pPr lvl="2"/>
            <a:r>
              <a:rPr lang="en-US" u="sng" dirty="0"/>
              <a:t>Network isolation</a:t>
            </a:r>
            <a:r>
              <a:rPr lang="en-US" dirty="0"/>
              <a:t>: separate virtual interfaces and IP addressing between containers</a:t>
            </a:r>
          </a:p>
          <a:p>
            <a:pPr lvl="2"/>
            <a:r>
              <a:rPr lang="en-US" u="sng" dirty="0" smtClean="0"/>
              <a:t>IPC isolation</a:t>
            </a:r>
            <a:r>
              <a:rPr lang="en-US" dirty="0" smtClean="0"/>
              <a:t>: </a:t>
            </a:r>
            <a:r>
              <a:rPr lang="en-US" dirty="0" err="1" smtClean="0"/>
              <a:t>interprocess</a:t>
            </a:r>
            <a:r>
              <a:rPr lang="en-US" dirty="0" smtClean="0"/>
              <a:t> communications namespace (shared mem/</a:t>
            </a:r>
            <a:r>
              <a:rPr lang="en-US" dirty="0" err="1" smtClean="0"/>
              <a:t>mqueues</a:t>
            </a:r>
            <a:r>
              <a:rPr lang="en-US" dirty="0" smtClean="0"/>
              <a:t>, etc.)</a:t>
            </a:r>
          </a:p>
          <a:p>
            <a:pPr lvl="2"/>
            <a:r>
              <a:rPr lang="en-US" u="sng" dirty="0" smtClean="0"/>
              <a:t>User isolation</a:t>
            </a:r>
            <a:r>
              <a:rPr lang="en-US" dirty="0" smtClean="0"/>
              <a:t>: each container has its own set of users (full kernel support in 3.11 and Docker v1.10+)</a:t>
            </a:r>
          </a:p>
          <a:p>
            <a:pPr lvl="2"/>
            <a:r>
              <a:rPr lang="en-US" u="sng" dirty="0" smtClean="0"/>
              <a:t>UTS isolation</a:t>
            </a:r>
            <a:r>
              <a:rPr lang="en-US" dirty="0" smtClean="0"/>
              <a:t>: each container has its own hostname</a:t>
            </a:r>
          </a:p>
          <a:p>
            <a:pPr lvl="2"/>
            <a:r>
              <a:rPr lang="en-US" u="sng" dirty="0" smtClean="0"/>
              <a:t>Cgroup isolation</a:t>
            </a:r>
            <a:r>
              <a:rPr lang="en-US" dirty="0" smtClean="0"/>
              <a:t>: each container has its own Cgroup root (new in kernel 4.6, not used by Docker)</a:t>
            </a:r>
          </a:p>
          <a:p>
            <a:pPr lvl="3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lkml.iu.edu/hypermail/linux/kernel/1603.2/02432.html</a:t>
            </a:r>
            <a:r>
              <a:rPr lang="en-US" dirty="0" smtClean="0"/>
              <a:t> (Cgroup PR)</a:t>
            </a:r>
          </a:p>
          <a:p>
            <a:pPr lvl="3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lkml.iu.edu/hypermail/linux/kernel/1603.2/02433.html</a:t>
            </a:r>
            <a:r>
              <a:rPr lang="en-US" dirty="0" smtClean="0"/>
              <a:t> (Namespaces PR)</a:t>
            </a:r>
          </a:p>
          <a:p>
            <a:pPr lvl="1"/>
            <a:r>
              <a:rPr lang="en-US" dirty="0" err="1">
                <a:solidFill>
                  <a:srgbClr val="2174FB"/>
                </a:solidFill>
              </a:rPr>
              <a:t>CGroups</a:t>
            </a:r>
            <a:r>
              <a:rPr lang="en-US" dirty="0">
                <a:solidFill>
                  <a:srgbClr val="2174FB"/>
                </a:solidFill>
              </a:rPr>
              <a:t> [Constraints] </a:t>
            </a:r>
            <a:r>
              <a:rPr lang="en-US" dirty="0" smtClean="0"/>
              <a:t>- Linux kernel process control groups</a:t>
            </a:r>
          </a:p>
          <a:p>
            <a:pPr lvl="2"/>
            <a:r>
              <a:rPr lang="en-US" u="sng" dirty="0" smtClean="0"/>
              <a:t>Resource constraints</a:t>
            </a:r>
            <a:r>
              <a:rPr lang="en-US" dirty="0" smtClean="0"/>
              <a:t>: </a:t>
            </a:r>
            <a:r>
              <a:rPr lang="en-US" dirty="0"/>
              <a:t>resources like </a:t>
            </a:r>
            <a:r>
              <a:rPr lang="en-US" dirty="0" smtClean="0"/>
              <a:t>CPU,</a:t>
            </a:r>
            <a:br>
              <a:rPr lang="en-US" dirty="0" smtClean="0"/>
            </a:br>
            <a:r>
              <a:rPr lang="en-US" dirty="0" smtClean="0"/>
              <a:t>memory and I/O are constrained, container by container, </a:t>
            </a:r>
            <a:br>
              <a:rPr lang="en-US" dirty="0" smtClean="0"/>
            </a:br>
            <a:r>
              <a:rPr lang="en-US" dirty="0" smtClean="0"/>
              <a:t>using kernel control groups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81800" y="151391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2015-2016,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259790" y="2880145"/>
            <a:ext cx="1477344" cy="381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containerd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200400" y="4677290"/>
            <a:ext cx="3703888" cy="3810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libcontainer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7768420" y="4181967"/>
            <a:ext cx="457200" cy="457393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1000" y="5580077"/>
            <a:ext cx="8523288" cy="381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 kernel features [namespaces, </a:t>
            </a:r>
            <a:r>
              <a:rPr lang="en-US" dirty="0" err="1" smtClean="0"/>
              <a:t>cgroups</a:t>
            </a:r>
            <a:r>
              <a:rPr lang="en-US" dirty="0" smtClean="0"/>
              <a:t>, …]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6927793" y="5075148"/>
            <a:ext cx="457200" cy="457393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38200" y="5044338"/>
            <a:ext cx="1143000" cy="4419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container</a:t>
            </a:r>
            <a:endParaRPr lang="en-US" sz="1100" dirty="0"/>
          </a:p>
        </p:txBody>
      </p:sp>
      <p:sp>
        <p:nvSpPr>
          <p:cNvPr id="13" name="Oval 12"/>
          <p:cNvSpPr/>
          <p:nvPr/>
        </p:nvSpPr>
        <p:spPr>
          <a:xfrm>
            <a:off x="2097646" y="5044338"/>
            <a:ext cx="1143000" cy="4419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container</a:t>
            </a:r>
            <a:endParaRPr lang="en-US" sz="1100" dirty="0"/>
          </a:p>
        </p:txBody>
      </p:sp>
      <p:sp>
        <p:nvSpPr>
          <p:cNvPr id="14" name="Oval 13"/>
          <p:cNvSpPr/>
          <p:nvPr/>
        </p:nvSpPr>
        <p:spPr>
          <a:xfrm>
            <a:off x="3357092" y="5044338"/>
            <a:ext cx="1143000" cy="4419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container</a:t>
            </a:r>
            <a:endParaRPr lang="en-US" sz="1100" dirty="0"/>
          </a:p>
        </p:txBody>
      </p:sp>
      <p:sp>
        <p:nvSpPr>
          <p:cNvPr id="15" name="Rounded Rectangle 14"/>
          <p:cNvSpPr/>
          <p:nvPr/>
        </p:nvSpPr>
        <p:spPr>
          <a:xfrm>
            <a:off x="7516922" y="3774503"/>
            <a:ext cx="958056" cy="3810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runC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7768420" y="3284913"/>
            <a:ext cx="457200" cy="45739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094989" y="1961527"/>
            <a:ext cx="1817688" cy="381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7768420" y="2366295"/>
            <a:ext cx="457200" cy="45739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822" y="6040341"/>
            <a:ext cx="4219300" cy="2641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9358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56" y="149842"/>
            <a:ext cx="7467600" cy="7007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Container Tools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56" y="838200"/>
            <a:ext cx="7620000" cy="5867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Docker, Kubernetes, etcd, and most other container tools are written in Go</a:t>
            </a:r>
          </a:p>
          <a:p>
            <a:pPr lvl="1"/>
            <a:r>
              <a:rPr lang="en-US" dirty="0" smtClean="0"/>
              <a:t>Go (aka. </a:t>
            </a:r>
            <a:r>
              <a:rPr lang="en-US" dirty="0" err="1" smtClean="0"/>
              <a:t>golang</a:t>
            </a:r>
            <a:r>
              <a:rPr lang="en-US" dirty="0" smtClean="0"/>
              <a:t>) is </a:t>
            </a:r>
            <a:r>
              <a:rPr lang="en-US" dirty="0"/>
              <a:t>a programming language </a:t>
            </a:r>
            <a:r>
              <a:rPr lang="en-US" dirty="0" smtClean="0"/>
              <a:t>developed </a:t>
            </a:r>
            <a:r>
              <a:rPr lang="en-US" dirty="0"/>
              <a:t>at </a:t>
            </a:r>
            <a:r>
              <a:rPr lang="en-US" dirty="0" smtClean="0"/>
              <a:t>Google </a:t>
            </a:r>
            <a:r>
              <a:rPr lang="en-US" dirty="0"/>
              <a:t>in 2007 by Robert </a:t>
            </a:r>
            <a:r>
              <a:rPr lang="en-US" dirty="0" err="1"/>
              <a:t>Griesemer</a:t>
            </a:r>
            <a:r>
              <a:rPr lang="en-US" dirty="0"/>
              <a:t>, Rob Pike, and Ken </a:t>
            </a:r>
            <a:r>
              <a:rPr lang="en-US" dirty="0" smtClean="0"/>
              <a:t>Thompson</a:t>
            </a:r>
          </a:p>
          <a:p>
            <a:pPr lvl="2"/>
            <a:r>
              <a:rPr lang="en-US" dirty="0" smtClean="0"/>
              <a:t>Statically-typed </a:t>
            </a:r>
          </a:p>
          <a:p>
            <a:pPr lvl="2"/>
            <a:r>
              <a:rPr lang="en-US" dirty="0" smtClean="0"/>
              <a:t>Loosely </a:t>
            </a:r>
            <a:r>
              <a:rPr lang="en-US" dirty="0"/>
              <a:t>derived from </a:t>
            </a:r>
            <a:r>
              <a:rPr lang="en-US" dirty="0" smtClean="0"/>
              <a:t>C</a:t>
            </a:r>
          </a:p>
          <a:p>
            <a:pPr lvl="2"/>
            <a:r>
              <a:rPr lang="en-US" dirty="0" smtClean="0"/>
              <a:t>Garbage collection</a:t>
            </a:r>
          </a:p>
          <a:p>
            <a:pPr lvl="2"/>
            <a:r>
              <a:rPr lang="en-US" dirty="0" smtClean="0"/>
              <a:t>Type safety</a:t>
            </a:r>
          </a:p>
          <a:p>
            <a:pPr lvl="2"/>
            <a:r>
              <a:rPr lang="en-US" dirty="0" smtClean="0"/>
              <a:t>Some </a:t>
            </a:r>
            <a:r>
              <a:rPr lang="en-US" dirty="0"/>
              <a:t>dynamic-typing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Built-in </a:t>
            </a:r>
            <a:r>
              <a:rPr lang="en-US" dirty="0"/>
              <a:t>types </a:t>
            </a:r>
            <a:r>
              <a:rPr lang="en-US" dirty="0" smtClean="0"/>
              <a:t>including variable-length </a:t>
            </a:r>
            <a:r>
              <a:rPr lang="en-US" dirty="0"/>
              <a:t>arrays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key-value maps</a:t>
            </a:r>
          </a:p>
          <a:p>
            <a:pPr lvl="2"/>
            <a:r>
              <a:rPr lang="en-US" dirty="0" smtClean="0"/>
              <a:t>A large </a:t>
            </a:r>
            <a:r>
              <a:rPr lang="en-US" dirty="0"/>
              <a:t>standard </a:t>
            </a:r>
            <a:r>
              <a:rPr lang="en-US" dirty="0" smtClean="0"/>
              <a:t>library</a:t>
            </a:r>
            <a:endParaRPr lang="en-US" dirty="0"/>
          </a:p>
          <a:p>
            <a:pPr lvl="1"/>
            <a:r>
              <a:rPr lang="en-US" dirty="0" smtClean="0"/>
              <a:t>Now </a:t>
            </a:r>
            <a:r>
              <a:rPr lang="en-US" dirty="0"/>
              <a:t>used in some of Google's production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Go's primary "</a:t>
            </a:r>
            <a:r>
              <a:rPr lang="en-US" dirty="0" err="1" smtClean="0"/>
              <a:t>gc</a:t>
            </a:r>
            <a:r>
              <a:rPr lang="en-US" dirty="0"/>
              <a:t>" compiler targets </a:t>
            </a:r>
            <a:r>
              <a:rPr lang="en-US" dirty="0" smtClean="0"/>
              <a:t>Linux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Mac </a:t>
            </a:r>
            <a:r>
              <a:rPr lang="en-US" dirty="0"/>
              <a:t>OS X, </a:t>
            </a:r>
            <a:r>
              <a:rPr lang="en-US" dirty="0" smtClean="0"/>
              <a:t>FreeBSD</a:t>
            </a:r>
            <a:r>
              <a:rPr lang="en-US" dirty="0"/>
              <a:t>, </a:t>
            </a:r>
            <a:r>
              <a:rPr lang="en-US" dirty="0" err="1"/>
              <a:t>NetBSD</a:t>
            </a:r>
            <a:r>
              <a:rPr lang="en-US" dirty="0"/>
              <a:t>, </a:t>
            </a:r>
            <a:r>
              <a:rPr lang="en-US" dirty="0" err="1" smtClean="0"/>
              <a:t>OpenBSD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Plan </a:t>
            </a:r>
            <a:r>
              <a:rPr lang="en-US" dirty="0"/>
              <a:t>9, </a:t>
            </a:r>
            <a:r>
              <a:rPr lang="en-US" dirty="0" smtClean="0"/>
              <a:t>and Windows</a:t>
            </a:r>
          </a:p>
          <a:p>
            <a:pPr lvl="2"/>
            <a:r>
              <a:rPr lang="en-US" dirty="0" smtClean="0"/>
              <a:t>i386</a:t>
            </a:r>
            <a:r>
              <a:rPr lang="en-US" dirty="0"/>
              <a:t>, amd64, ARM and IBM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POWER processors</a:t>
            </a:r>
          </a:p>
          <a:p>
            <a:pPr lvl="1"/>
            <a:r>
              <a:rPr lang="en-US" dirty="0" smtClean="0"/>
              <a:t>Go’s secondary “</a:t>
            </a:r>
            <a:r>
              <a:rPr lang="en-US" dirty="0" err="1" smtClean="0"/>
              <a:t>gccgo</a:t>
            </a:r>
            <a:r>
              <a:rPr lang="en-US" dirty="0" smtClean="0"/>
              <a:t>” </a:t>
            </a:r>
            <a:br>
              <a:rPr lang="en-US" dirty="0" smtClean="0"/>
            </a:br>
            <a:r>
              <a:rPr lang="en-US" dirty="0" smtClean="0"/>
              <a:t>compiler </a:t>
            </a:r>
            <a:r>
              <a:rPr lang="en-US" dirty="0"/>
              <a:t>is a GCC </a:t>
            </a:r>
            <a:r>
              <a:rPr lang="en-US" dirty="0" smtClean="0"/>
              <a:t>frontend</a:t>
            </a:r>
          </a:p>
          <a:p>
            <a:pPr lvl="1"/>
            <a:r>
              <a:rPr lang="en-US" dirty="0" smtClean="0"/>
              <a:t>Go has become the language </a:t>
            </a:r>
            <a:br>
              <a:rPr lang="en-US" dirty="0" smtClean="0"/>
            </a:br>
            <a:r>
              <a:rPr lang="en-US" dirty="0" smtClean="0"/>
              <a:t>of containers; container systems </a:t>
            </a:r>
            <a:br>
              <a:rPr lang="en-US" dirty="0" smtClean="0"/>
            </a:br>
            <a:r>
              <a:rPr lang="en-US" dirty="0" smtClean="0"/>
              <a:t>written in Go include:</a:t>
            </a:r>
          </a:p>
          <a:p>
            <a:pPr lvl="2"/>
            <a:r>
              <a:rPr lang="en-US" dirty="0" smtClean="0"/>
              <a:t>Docker, Rocket, Kubernetes, </a:t>
            </a:r>
            <a:r>
              <a:rPr lang="en-US" dirty="0" err="1" smtClean="0"/>
              <a:t>etcd</a:t>
            </a:r>
            <a:r>
              <a:rPr lang="en-US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Deis</a:t>
            </a:r>
            <a:r>
              <a:rPr lang="en-US" dirty="0" smtClean="0"/>
              <a:t> (based on Kubernetes), </a:t>
            </a:r>
            <a:r>
              <a:rPr lang="en-US" dirty="0"/>
              <a:t>Flynn,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Consul, </a:t>
            </a:r>
            <a:r>
              <a:rPr lang="en-US" dirty="0" err="1"/>
              <a:t>kv</a:t>
            </a:r>
            <a:r>
              <a:rPr lang="en-US" dirty="0"/>
              <a:t>, </a:t>
            </a:r>
            <a:r>
              <a:rPr lang="en-US" dirty="0" err="1"/>
              <a:t>runC</a:t>
            </a:r>
            <a:r>
              <a:rPr lang="en-US" dirty="0"/>
              <a:t> and </a:t>
            </a:r>
            <a:r>
              <a:rPr lang="en-US" dirty="0" err="1" smtClean="0"/>
              <a:t>libcontainer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Docker source code </a:t>
            </a:r>
            <a:br>
              <a:rPr lang="en-US" dirty="0" smtClean="0"/>
            </a:br>
            <a:r>
              <a:rPr lang="en-US" dirty="0" smtClean="0"/>
              <a:t>can be found on GitHub</a:t>
            </a:r>
          </a:p>
          <a:p>
            <a:pPr lvl="1"/>
            <a:r>
              <a:rPr lang="en-US" sz="1600" dirty="0" smtClean="0"/>
              <a:t>https://github.com/docker/docker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1771" y="162937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21" y="1387932"/>
            <a:ext cx="4150522" cy="2041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81258"/>
            <a:ext cx="4800600" cy="320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4316" y="1453866"/>
            <a:ext cx="4038600" cy="774349"/>
          </a:xfrm>
        </p:spPr>
        <p:txBody>
          <a:bodyPr/>
          <a:lstStyle/>
          <a:p>
            <a:pPr algn="r"/>
            <a:r>
              <a:rPr lang="en-US" dirty="0" smtClean="0"/>
              <a:t>Docker Daemon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60" y="189653"/>
            <a:ext cx="8426534" cy="442203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Docker daemon runs automatically when installed from packages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usr</a:t>
            </a:r>
            <a:r>
              <a:rPr lang="en-US" dirty="0" smtClean="0"/>
              <a:t>/bin/</a:t>
            </a:r>
            <a:r>
              <a:rPr lang="en-US" dirty="0" err="1" smtClean="0"/>
              <a:t>dockerd</a:t>
            </a:r>
            <a:endParaRPr lang="en-US" dirty="0" smtClean="0"/>
          </a:p>
          <a:p>
            <a:r>
              <a:rPr lang="en-US" dirty="0" smtClean="0"/>
              <a:t>The daemon listens on a Unix socket 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/run/</a:t>
            </a:r>
            <a:r>
              <a:rPr lang="en-US" dirty="0" err="1" smtClean="0"/>
              <a:t>docker.sock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“docker” group owns the socket, users in that group can communicate with the daemon without </a:t>
            </a:r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The -H switch instructs </a:t>
            </a:r>
            <a:r>
              <a:rPr lang="en-US" dirty="0" err="1" smtClean="0"/>
              <a:t>docker</a:t>
            </a:r>
            <a:r>
              <a:rPr lang="en-US" dirty="0" smtClean="0"/>
              <a:t> to bind to a port</a:t>
            </a:r>
          </a:p>
          <a:p>
            <a:pPr lvl="2"/>
            <a:r>
              <a:rPr lang="en-US" sz="1800" dirty="0" smtClean="0"/>
              <a:t>You can pass multiple -H switches</a:t>
            </a:r>
          </a:p>
          <a:p>
            <a:pPr lvl="3"/>
            <a:r>
              <a:rPr lang="en-US" sz="1600" dirty="0" err="1" smtClean="0"/>
              <a:t>sudo</a:t>
            </a:r>
            <a:r>
              <a:rPr lang="en-US" sz="1600" dirty="0" smtClean="0"/>
              <a:t> </a:t>
            </a:r>
            <a:r>
              <a:rPr lang="en-US" sz="1600" dirty="0" err="1" smtClean="0"/>
              <a:t>docker</a:t>
            </a:r>
            <a:r>
              <a:rPr lang="en-US" sz="1600" dirty="0" smtClean="0"/>
              <a:t> </a:t>
            </a:r>
            <a:r>
              <a:rPr lang="en-US" sz="1600" dirty="0"/>
              <a:t>daemon </a:t>
            </a:r>
            <a:r>
              <a:rPr lang="en-US" sz="1600" dirty="0" smtClean="0"/>
              <a:t>-H tcp://0.0.0.0:2375</a:t>
            </a:r>
          </a:p>
          <a:p>
            <a:pPr lvl="4"/>
            <a:r>
              <a:rPr lang="en-US" sz="1600" dirty="0" smtClean="0"/>
              <a:t>Listen on port 4444 on all interfaces</a:t>
            </a:r>
          </a:p>
          <a:p>
            <a:pPr lvl="3"/>
            <a:r>
              <a:rPr lang="en-US" sz="1600" dirty="0" err="1" smtClean="0"/>
              <a:t>sudo</a:t>
            </a:r>
            <a:r>
              <a:rPr lang="en-US" sz="1600" dirty="0" smtClean="0"/>
              <a:t> </a:t>
            </a:r>
            <a:r>
              <a:rPr lang="en-US" sz="1600" dirty="0" err="1" smtClean="0"/>
              <a:t>docker</a:t>
            </a:r>
            <a:r>
              <a:rPr lang="en-US" sz="1600" dirty="0" smtClean="0"/>
              <a:t> </a:t>
            </a:r>
            <a:r>
              <a:rPr lang="en-US" sz="1600" dirty="0"/>
              <a:t>daemon </a:t>
            </a:r>
            <a:r>
              <a:rPr lang="en-US" sz="1600" dirty="0" smtClean="0"/>
              <a:t>-H tcp://0.0.0.0:2375  \</a:t>
            </a:r>
            <a:br>
              <a:rPr lang="en-US" sz="1600" dirty="0" smtClean="0"/>
            </a:br>
            <a:r>
              <a:rPr lang="en-US" sz="1600" dirty="0" smtClean="0"/>
              <a:t>                                  </a:t>
            </a:r>
            <a:r>
              <a:rPr lang="sv-SE" sz="1600" dirty="0" smtClean="0"/>
              <a:t>-H unix:///home/docker/docker.sock</a:t>
            </a:r>
            <a:endParaRPr lang="en-US" sz="1600" dirty="0"/>
          </a:p>
          <a:p>
            <a:pPr lvl="4"/>
            <a:r>
              <a:rPr lang="en-US" sz="1600" dirty="0"/>
              <a:t>Listen on port 4444 on all </a:t>
            </a:r>
            <a:r>
              <a:rPr lang="en-US" sz="1600" dirty="0" smtClean="0"/>
              <a:t>interfaces and a </a:t>
            </a:r>
            <a:r>
              <a:rPr lang="en-US" sz="1600" dirty="0" err="1" smtClean="0"/>
              <a:t>unix</a:t>
            </a:r>
            <a:r>
              <a:rPr lang="en-US" sz="1600" dirty="0" smtClean="0"/>
              <a:t> socket</a:t>
            </a:r>
          </a:p>
          <a:p>
            <a:r>
              <a:rPr lang="en-US" dirty="0" smtClean="0"/>
              <a:t>Settings are persisted in the server configuration file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/default/</a:t>
            </a:r>
            <a:r>
              <a:rPr lang="en-US" dirty="0" err="1" smtClean="0"/>
              <a:t>docker</a:t>
            </a:r>
            <a:r>
              <a:rPr lang="en-US" dirty="0" smtClean="0"/>
              <a:t>  		         #Ubuntu 14.04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usr</a:t>
            </a:r>
            <a:r>
              <a:rPr lang="en-US" dirty="0" smtClean="0"/>
              <a:t>/lib/</a:t>
            </a:r>
            <a:r>
              <a:rPr lang="en-US" dirty="0" err="1" smtClean="0"/>
              <a:t>systemd</a:t>
            </a:r>
            <a:r>
              <a:rPr lang="en-US" dirty="0" smtClean="0"/>
              <a:t>/system/</a:t>
            </a:r>
            <a:r>
              <a:rPr lang="en-US" dirty="0" err="1" smtClean="0"/>
              <a:t>docker.service</a:t>
            </a:r>
            <a:r>
              <a:rPr lang="en-US" dirty="0"/>
              <a:t> </a:t>
            </a:r>
            <a:r>
              <a:rPr lang="en-US" dirty="0" smtClean="0"/>
              <a:t>    #RHEL/Centos</a:t>
            </a:r>
          </a:p>
          <a:p>
            <a:pPr lvl="1"/>
            <a:r>
              <a:rPr lang="en-US" dirty="0"/>
              <a:t>/</a:t>
            </a:r>
            <a:r>
              <a:rPr lang="en-US" dirty="0" smtClean="0"/>
              <a:t>lib/</a:t>
            </a:r>
            <a:r>
              <a:rPr lang="en-US" dirty="0" err="1" smtClean="0"/>
              <a:t>systemd</a:t>
            </a:r>
            <a:r>
              <a:rPr lang="en-US" dirty="0" smtClean="0"/>
              <a:t>/system/</a:t>
            </a:r>
            <a:r>
              <a:rPr lang="en-US" dirty="0" err="1" smtClean="0"/>
              <a:t>docker.service</a:t>
            </a:r>
            <a:r>
              <a:rPr lang="en-US" dirty="0" smtClean="0"/>
              <a:t>	         #Ubuntu 16.04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sysconfig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		         #others</a:t>
            </a:r>
            <a:endParaRPr lang="en-US" dirty="0"/>
          </a:p>
          <a:p>
            <a:r>
              <a:rPr lang="en-US" dirty="0" smtClean="0"/>
              <a:t>The Docker daemon logs to /</a:t>
            </a:r>
            <a:r>
              <a:rPr lang="en-US" dirty="0" err="1" smtClean="0"/>
              <a:t>var</a:t>
            </a:r>
            <a:r>
              <a:rPr lang="en-US" dirty="0" smtClean="0"/>
              <a:t>/log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/log/upstart/docker.log	#Ubuntu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/log/daemon.log		#Centos/</a:t>
            </a:r>
            <a:r>
              <a:rPr lang="en-US" dirty="0" err="1" smtClean="0"/>
              <a:t>Debian</a:t>
            </a:r>
            <a:r>
              <a:rPr lang="en-US" dirty="0" smtClean="0"/>
              <a:t> (</a:t>
            </a:r>
            <a:r>
              <a:rPr lang="en-US" dirty="0" err="1" smtClean="0"/>
              <a:t>grep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/log/messages		#RHEL (</a:t>
            </a:r>
            <a:r>
              <a:rPr lang="en-US" dirty="0" err="1" smtClean="0"/>
              <a:t>grep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Docker uses the 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var</a:t>
            </a:r>
            <a:r>
              <a:rPr lang="en-US" dirty="0" smtClean="0">
                <a:solidFill>
                  <a:schemeClr val="tx2"/>
                </a:solidFill>
              </a:rPr>
              <a:t>/lib/docker </a:t>
            </a:r>
            <a:r>
              <a:rPr lang="en-US" dirty="0" smtClean="0"/>
              <a:t>directory as its default </a:t>
            </a:r>
            <a:br>
              <a:rPr lang="en-US" dirty="0" smtClean="0"/>
            </a:br>
            <a:r>
              <a:rPr lang="en-US" dirty="0" smtClean="0"/>
              <a:t>operating directory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56442" y="189653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30" y="4648201"/>
            <a:ext cx="3721854" cy="20971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67" y="4906909"/>
            <a:ext cx="4552950" cy="18384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834" y="3276600"/>
            <a:ext cx="3599255" cy="15144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12696"/>
          <a:stretch/>
        </p:blipFill>
        <p:spPr>
          <a:xfrm>
            <a:off x="4800600" y="2266514"/>
            <a:ext cx="4232316" cy="8942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3461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54097"/>
          </a:xfrm>
        </p:spPr>
        <p:txBody>
          <a:bodyPr/>
          <a:lstStyle/>
          <a:p>
            <a:r>
              <a:rPr lang="en-US" dirty="0" smtClean="0"/>
              <a:t>Docker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02900"/>
            <a:ext cx="8502734" cy="36262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Client requests specify non default or remote ports with the -H switch</a:t>
            </a:r>
          </a:p>
          <a:p>
            <a:pPr lvl="1"/>
            <a:r>
              <a:rPr lang="en-US" dirty="0" smtClean="0"/>
              <a:t>The DOCKER_HOST environment variable can be set as an alternative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Proxy servers can be configured with environment variables:</a:t>
            </a:r>
          </a:p>
          <a:p>
            <a:pPr lvl="1"/>
            <a:r>
              <a:rPr lang="en-US" dirty="0" smtClean="0"/>
              <a:t>HTTPS_PROXY</a:t>
            </a:r>
          </a:p>
          <a:p>
            <a:pPr lvl="1"/>
            <a:r>
              <a:rPr lang="en-US" dirty="0" smtClean="0"/>
              <a:t>HTTP_PROXY</a:t>
            </a:r>
          </a:p>
          <a:p>
            <a:pPr lvl="1"/>
            <a:r>
              <a:rPr lang="en-US" dirty="0" smtClean="0"/>
              <a:t>NO_PROXY</a:t>
            </a:r>
          </a:p>
          <a:p>
            <a:r>
              <a:rPr lang="en-US" dirty="0" smtClean="0"/>
              <a:t>Command line interface reference and help:</a:t>
            </a:r>
          </a:p>
          <a:p>
            <a:pPr lvl="1"/>
            <a:r>
              <a:rPr lang="en-US" dirty="0"/>
              <a:t>http://docs.docker.com/reference/commandline/cli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Shell help: </a:t>
            </a:r>
          </a:p>
          <a:p>
            <a:pPr lvl="2"/>
            <a:r>
              <a:rPr lang="en-US" dirty="0" smtClean="0"/>
              <a:t>$ docker --help</a:t>
            </a:r>
          </a:p>
          <a:p>
            <a:pPr lvl="2"/>
            <a:r>
              <a:rPr lang="en-US" dirty="0" smtClean="0"/>
              <a:t>$ docker help start</a:t>
            </a:r>
          </a:p>
          <a:p>
            <a:pPr lvl="2"/>
            <a:r>
              <a:rPr lang="en-US" dirty="0" smtClean="0"/>
              <a:t>$ docker help run    #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2057400"/>
            <a:ext cx="478948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2"/>
            <a:r>
              <a:rPr lang="en-US" sz="1600" dirty="0"/>
              <a:t>export </a:t>
            </a:r>
            <a:r>
              <a:rPr lang="en-US" sz="1600" dirty="0" smtClean="0"/>
              <a:t>DOCKER_HOST=“</a:t>
            </a:r>
            <a:r>
              <a:rPr lang="en-US" sz="1600" dirty="0" err="1" smtClean="0"/>
              <a:t>tcp</a:t>
            </a:r>
            <a:r>
              <a:rPr lang="en-US" sz="1600" dirty="0" smtClean="0"/>
              <a:t>://10.0.13.20:2375”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343400"/>
            <a:ext cx="4724400" cy="21290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540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3" y="4987133"/>
            <a:ext cx="8988367" cy="18289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315200" cy="860303"/>
          </a:xfrm>
        </p:spPr>
        <p:txBody>
          <a:bodyPr/>
          <a:lstStyle/>
          <a:p>
            <a:r>
              <a:rPr lang="en-US" dirty="0" smtClean="0"/>
              <a:t>CLI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959" y="1012702"/>
            <a:ext cx="8611041" cy="397443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You can modify the </a:t>
            </a:r>
            <a:r>
              <a:rPr lang="en-US" dirty="0" err="1" smtClean="0"/>
              <a:t>docker</a:t>
            </a:r>
            <a:r>
              <a:rPr lang="en-US" dirty="0" smtClean="0"/>
              <a:t> command behavior using: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Command-line </a:t>
            </a:r>
            <a:r>
              <a:rPr lang="en-US" dirty="0" smtClean="0">
                <a:solidFill>
                  <a:schemeClr val="tx2"/>
                </a:solidFill>
              </a:rPr>
              <a:t>options</a:t>
            </a:r>
            <a:r>
              <a:rPr lang="en-US" dirty="0" smtClean="0"/>
              <a:t>, which take priority over: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Environment variables</a:t>
            </a:r>
            <a:r>
              <a:rPr lang="en-US" dirty="0" smtClean="0"/>
              <a:t>, which take priority over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config.json</a:t>
            </a:r>
            <a:r>
              <a:rPr lang="en-US" dirty="0" smtClean="0">
                <a:solidFill>
                  <a:schemeClr val="tx2"/>
                </a:solidFill>
              </a:rPr>
              <a:t> options</a:t>
            </a:r>
          </a:p>
          <a:p>
            <a:r>
              <a:rPr lang="en-US" dirty="0" smtClean="0"/>
              <a:t>Docker CLI options are stored in ~/.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config.json</a:t>
            </a:r>
            <a:endParaRPr lang="en-US" dirty="0" smtClean="0"/>
          </a:p>
          <a:p>
            <a:pPr lvl="1"/>
            <a:r>
              <a:rPr lang="en-US" dirty="0" smtClean="0"/>
              <a:t>You </a:t>
            </a:r>
            <a:r>
              <a:rPr lang="en-US" dirty="0"/>
              <a:t>can specify </a:t>
            </a:r>
            <a:r>
              <a:rPr lang="en-US" dirty="0" smtClean="0"/>
              <a:t>an alternate location via:</a:t>
            </a:r>
          </a:p>
          <a:p>
            <a:pPr lvl="2"/>
            <a:r>
              <a:rPr lang="en-US" dirty="0" smtClean="0"/>
              <a:t>DOCKER_CONFIG </a:t>
            </a:r>
            <a:r>
              <a:rPr lang="en-US" dirty="0"/>
              <a:t>environment variable </a:t>
            </a:r>
            <a:endParaRPr lang="en-US" dirty="0" smtClean="0"/>
          </a:p>
          <a:p>
            <a:pPr lvl="2"/>
            <a:r>
              <a:rPr lang="en-US" dirty="0" smtClean="0"/>
              <a:t>--</a:t>
            </a:r>
            <a:r>
              <a:rPr lang="en-US" dirty="0" err="1"/>
              <a:t>config</a:t>
            </a:r>
            <a:r>
              <a:rPr lang="en-US" dirty="0"/>
              <a:t> command line </a:t>
            </a:r>
            <a:r>
              <a:rPr lang="en-US" dirty="0" smtClean="0"/>
              <a:t>option:   </a:t>
            </a:r>
            <a:r>
              <a:rPr lang="en-US" dirty="0" err="1" smtClean="0">
                <a:latin typeface="Consolas" panose="020B0609020204030204" pitchFamily="49" charset="0"/>
              </a:rPr>
              <a:t>docker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--</a:t>
            </a:r>
            <a:r>
              <a:rPr lang="en-US" dirty="0" err="1">
                <a:latin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</a:rPr>
              <a:t> ~/</a:t>
            </a:r>
            <a:r>
              <a:rPr lang="en-US" dirty="0" err="1">
                <a:latin typeface="Consolas" panose="020B0609020204030204" pitchFamily="49" charset="0"/>
              </a:rPr>
              <a:t>testconfigs</a:t>
            </a:r>
            <a:r>
              <a:rPr lang="en-US" dirty="0">
                <a:latin typeface="Consolas" panose="020B0609020204030204" pitchFamily="49" charset="0"/>
              </a:rPr>
              <a:t>/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Docker </a:t>
            </a:r>
            <a:r>
              <a:rPr lang="en-US" dirty="0"/>
              <a:t>manages </a:t>
            </a:r>
            <a:r>
              <a:rPr lang="en-US" dirty="0" smtClean="0"/>
              <a:t>the </a:t>
            </a:r>
            <a:r>
              <a:rPr lang="en-US" dirty="0"/>
              <a:t>files in the configuration </a:t>
            </a:r>
            <a:r>
              <a:rPr lang="en-US" dirty="0" smtClean="0"/>
              <a:t>directory, </a:t>
            </a:r>
            <a:r>
              <a:rPr lang="en-US" dirty="0" err="1" smtClean="0"/>
              <a:t>config.json</a:t>
            </a:r>
            <a:r>
              <a:rPr lang="en-US" dirty="0" smtClean="0"/>
              <a:t> is the only one you should edit</a:t>
            </a:r>
          </a:p>
          <a:p>
            <a:r>
              <a:rPr lang="en-US" dirty="0" err="1" smtClean="0"/>
              <a:t>config.json</a:t>
            </a:r>
            <a:r>
              <a:rPr lang="en-US" dirty="0" smtClean="0"/>
              <a:t> properties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HttpHeaders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/>
              <a:t>specifies a set of headers to include in all messages sent from the Docker client to the </a:t>
            </a:r>
            <a:r>
              <a:rPr lang="en-US" dirty="0" smtClean="0"/>
              <a:t>daemon</a:t>
            </a:r>
          </a:p>
          <a:p>
            <a:pPr lvl="2"/>
            <a:r>
              <a:rPr lang="en-US" dirty="0" smtClean="0"/>
              <a:t>Docker </a:t>
            </a:r>
            <a:r>
              <a:rPr lang="en-US" dirty="0"/>
              <a:t>does not try to interpret or understand these </a:t>
            </a:r>
            <a:r>
              <a:rPr lang="en-US" dirty="0" smtClean="0"/>
              <a:t>headers</a:t>
            </a:r>
          </a:p>
          <a:p>
            <a:pPr lvl="2"/>
            <a:r>
              <a:rPr lang="en-US" dirty="0" smtClean="0"/>
              <a:t>You can not change </a:t>
            </a:r>
            <a:r>
              <a:rPr lang="en-US" dirty="0"/>
              <a:t>any headers </a:t>
            </a:r>
            <a:r>
              <a:rPr lang="en-US" dirty="0" smtClean="0"/>
              <a:t>Docker sets </a:t>
            </a:r>
            <a:r>
              <a:rPr lang="en-US" dirty="0"/>
              <a:t>for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psFormat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/>
              <a:t>specifies the default format for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</a:t>
            </a:r>
            <a:r>
              <a:rPr lang="en-US" dirty="0" smtClean="0"/>
              <a:t>output</a:t>
            </a:r>
          </a:p>
          <a:p>
            <a:pPr lvl="2"/>
            <a:r>
              <a:rPr lang="en-US" dirty="0" smtClean="0"/>
              <a:t>When </a:t>
            </a:r>
            <a:r>
              <a:rPr lang="en-US" dirty="0"/>
              <a:t>the --format flag is not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provided </a:t>
            </a:r>
            <a:r>
              <a:rPr lang="en-US" dirty="0"/>
              <a:t>with the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command</a:t>
            </a:r>
            <a:r>
              <a:rPr lang="en-US" dirty="0"/>
              <a:t>, Docker’s client uses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property</a:t>
            </a:r>
          </a:p>
          <a:p>
            <a:pPr lvl="1"/>
            <a:r>
              <a:rPr lang="en-US" dirty="0" err="1">
                <a:solidFill>
                  <a:schemeClr val="tx2"/>
                </a:solidFill>
              </a:rPr>
              <a:t>detachKeys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/>
              <a:t>property sets the </a:t>
            </a:r>
            <a:br>
              <a:rPr lang="en-US" dirty="0" smtClean="0"/>
            </a:br>
            <a:r>
              <a:rPr lang="en-US" dirty="0" smtClean="0"/>
              <a:t>detach key sequence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imagesFormat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/>
              <a:t>specifies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</a:t>
            </a:r>
            <a:r>
              <a:rPr lang="en-US" dirty="0"/>
              <a:t>format for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images </a:t>
            </a:r>
            <a:br>
              <a:rPr lang="en-US" dirty="0" smtClean="0"/>
            </a:br>
            <a:r>
              <a:rPr lang="en-US" dirty="0" smtClean="0"/>
              <a:t>output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78" y="3547722"/>
            <a:ext cx="5591175" cy="1524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79089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624"/>
            <a:ext cx="7315200" cy="727925"/>
          </a:xfrm>
        </p:spPr>
        <p:txBody>
          <a:bodyPr/>
          <a:lstStyle/>
          <a:p>
            <a:r>
              <a:rPr lang="en-US" dirty="0" smtClean="0"/>
              <a:t>Inspect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28" y="1183816"/>
            <a:ext cx="2769838" cy="5632239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/>
                </a:solidFill>
              </a:rPr>
              <a:t>docker inspect </a:t>
            </a:r>
            <a:r>
              <a:rPr lang="en-US" dirty="0" smtClean="0"/>
              <a:t>subcommand displays the meta data associated with a container</a:t>
            </a:r>
          </a:p>
          <a:p>
            <a:r>
              <a:rPr lang="en-US" dirty="0" smtClean="0"/>
              <a:t>All container configuration and/or descriptive data which is not part of the container’s filesystem can be found in the metadata produced by inspect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77466" y="1183744"/>
            <a:ext cx="6096000" cy="56323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</a:rPr>
              <a:t>user@ubuntu</a:t>
            </a:r>
            <a:r>
              <a:rPr lang="en-US" sz="1000" dirty="0">
                <a:latin typeface="Consolas" panose="020B0609020204030204" pitchFamily="49" charset="0"/>
              </a:rPr>
              <a:t>:~$ </a:t>
            </a:r>
            <a:r>
              <a:rPr lang="en-US" sz="1000" dirty="0" err="1">
                <a:latin typeface="Consolas" panose="020B0609020204030204" pitchFamily="49" charset="0"/>
              </a:rPr>
              <a:t>docker</a:t>
            </a:r>
            <a:r>
              <a:rPr lang="en-US" sz="1000" dirty="0">
                <a:latin typeface="Consolas" panose="020B0609020204030204" pitchFamily="49" charset="0"/>
              </a:rPr>
              <a:t> inspect 7f5a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[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"Id": "7f5a4ebf67ac551f2ce197b2cd493217b193231f707a1a1bfefa803cd37e8f36",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"Created": "2016-08-21T10:36:01.189415017Z",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"Path": "/bin/bash",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</a:t>
            </a:r>
            <a:r>
              <a:rPr lang="en-US" sz="1000" dirty="0" err="1">
                <a:latin typeface="Consolas" panose="020B0609020204030204" pitchFamily="49" charset="0"/>
              </a:rPr>
              <a:t>Args</a:t>
            </a:r>
            <a:r>
              <a:rPr lang="en-US" sz="1000" dirty="0">
                <a:latin typeface="Consolas" panose="020B0609020204030204" pitchFamily="49" charset="0"/>
              </a:rPr>
              <a:t>": [],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"State": {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"Status": "running",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"Running": true,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"Paused": false,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"Restarting": false,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</a:t>
            </a:r>
            <a:r>
              <a:rPr lang="en-US" sz="1000" dirty="0" err="1">
                <a:latin typeface="Consolas" panose="020B0609020204030204" pitchFamily="49" charset="0"/>
              </a:rPr>
              <a:t>OOMKilled</a:t>
            </a:r>
            <a:r>
              <a:rPr lang="en-US" sz="1000" dirty="0">
                <a:latin typeface="Consolas" panose="020B0609020204030204" pitchFamily="49" charset="0"/>
              </a:rPr>
              <a:t>": false,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"Dead": false,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</a:t>
            </a:r>
            <a:r>
              <a:rPr lang="en-US" sz="1000" dirty="0" err="1">
                <a:latin typeface="Consolas" panose="020B0609020204030204" pitchFamily="49" charset="0"/>
              </a:rPr>
              <a:t>Pid</a:t>
            </a:r>
            <a:r>
              <a:rPr lang="en-US" sz="1000" dirty="0">
                <a:latin typeface="Consolas" panose="020B0609020204030204" pitchFamily="49" charset="0"/>
              </a:rPr>
              <a:t>": 17226,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</a:t>
            </a:r>
            <a:r>
              <a:rPr lang="en-US" sz="1000" dirty="0" err="1">
                <a:latin typeface="Consolas" panose="020B0609020204030204" pitchFamily="49" charset="0"/>
              </a:rPr>
              <a:t>ExitCode</a:t>
            </a:r>
            <a:r>
              <a:rPr lang="en-US" sz="1000" dirty="0">
                <a:latin typeface="Consolas" panose="020B0609020204030204" pitchFamily="49" charset="0"/>
              </a:rPr>
              <a:t>": 0,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"Error": "",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</a:t>
            </a:r>
            <a:r>
              <a:rPr lang="en-US" sz="1000" dirty="0" err="1">
                <a:latin typeface="Consolas" panose="020B0609020204030204" pitchFamily="49" charset="0"/>
              </a:rPr>
              <a:t>StartedAt</a:t>
            </a:r>
            <a:r>
              <a:rPr lang="en-US" sz="1000" dirty="0">
                <a:latin typeface="Consolas" panose="020B0609020204030204" pitchFamily="49" charset="0"/>
              </a:rPr>
              <a:t>": "2016-08-21T10:36:01.782333381Z",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</a:t>
            </a:r>
            <a:r>
              <a:rPr lang="en-US" sz="1000" dirty="0" err="1">
                <a:latin typeface="Consolas" panose="020B0609020204030204" pitchFamily="49" charset="0"/>
              </a:rPr>
              <a:t>FinishedAt</a:t>
            </a:r>
            <a:r>
              <a:rPr lang="en-US" sz="1000" dirty="0">
                <a:latin typeface="Consolas" panose="020B0609020204030204" pitchFamily="49" charset="0"/>
              </a:rPr>
              <a:t>": "0001-01-01T00:00:00Z"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},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"Image": "</a:t>
            </a:r>
            <a:r>
              <a:rPr lang="en-US" sz="1000" dirty="0" smtClean="0">
                <a:latin typeface="Consolas" panose="020B0609020204030204" pitchFamily="49" charset="0"/>
              </a:rPr>
              <a:t>sha256:60df6678b2556867…df4b6a2e3d1053ce86ea63b0efd7</a:t>
            </a:r>
            <a:r>
              <a:rPr lang="en-US" sz="10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</a:t>
            </a:r>
            <a:r>
              <a:rPr lang="en-US" sz="1000" dirty="0" err="1">
                <a:latin typeface="Consolas" panose="020B0609020204030204" pitchFamily="49" charset="0"/>
              </a:rPr>
              <a:t>ResolvConfPath</a:t>
            </a:r>
            <a:r>
              <a:rPr lang="en-US" sz="1000" dirty="0">
                <a:latin typeface="Consolas" panose="020B0609020204030204" pitchFamily="49" charset="0"/>
              </a:rPr>
              <a:t>": "/</a:t>
            </a:r>
            <a:r>
              <a:rPr lang="en-US" sz="1000" dirty="0" err="1" smtClean="0">
                <a:latin typeface="Consolas" panose="020B0609020204030204" pitchFamily="49" charset="0"/>
              </a:rPr>
              <a:t>var</a:t>
            </a:r>
            <a:r>
              <a:rPr lang="en-US" sz="1000" dirty="0" smtClean="0">
                <a:latin typeface="Consolas" panose="020B0609020204030204" pitchFamily="49" charset="0"/>
              </a:rPr>
              <a:t>/lib/</a:t>
            </a:r>
            <a:r>
              <a:rPr lang="en-US" sz="1000" dirty="0" err="1" smtClean="0">
                <a:latin typeface="Consolas" panose="020B0609020204030204" pitchFamily="49" charset="0"/>
              </a:rPr>
              <a:t>docker</a:t>
            </a:r>
            <a:r>
              <a:rPr lang="en-US" sz="1000" dirty="0" smtClean="0">
                <a:latin typeface="Consolas" panose="020B0609020204030204" pitchFamily="49" charset="0"/>
              </a:rPr>
              <a:t>/containers/7f5a…cd37e8f36/</a:t>
            </a:r>
            <a:r>
              <a:rPr lang="en-US" sz="1000" dirty="0" err="1" smtClean="0">
                <a:latin typeface="Consolas" panose="020B0609020204030204" pitchFamily="49" charset="0"/>
              </a:rPr>
              <a:t>resolv.conf</a:t>
            </a:r>
            <a:r>
              <a:rPr lang="en-US" sz="10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</a:t>
            </a:r>
            <a:r>
              <a:rPr lang="en-US" sz="1000" dirty="0" err="1">
                <a:latin typeface="Consolas" panose="020B0609020204030204" pitchFamily="49" charset="0"/>
              </a:rPr>
              <a:t>HostnamePath</a:t>
            </a:r>
            <a:r>
              <a:rPr lang="en-US" sz="1000" dirty="0">
                <a:latin typeface="Consolas" panose="020B0609020204030204" pitchFamily="49" charset="0"/>
              </a:rPr>
              <a:t>": "/</a:t>
            </a:r>
            <a:r>
              <a:rPr lang="en-US" sz="1000" dirty="0" err="1" smtClean="0">
                <a:latin typeface="Consolas" panose="020B0609020204030204" pitchFamily="49" charset="0"/>
              </a:rPr>
              <a:t>var</a:t>
            </a:r>
            <a:r>
              <a:rPr lang="en-US" sz="1000" dirty="0" smtClean="0">
                <a:latin typeface="Consolas" panose="020B0609020204030204" pitchFamily="49" charset="0"/>
              </a:rPr>
              <a:t>/lib/</a:t>
            </a:r>
            <a:r>
              <a:rPr lang="en-US" sz="1000" dirty="0" err="1" smtClean="0">
                <a:latin typeface="Consolas" panose="020B0609020204030204" pitchFamily="49" charset="0"/>
              </a:rPr>
              <a:t>docker</a:t>
            </a:r>
            <a:r>
              <a:rPr lang="en-US" sz="1000" dirty="0" smtClean="0">
                <a:latin typeface="Consolas" panose="020B0609020204030204" pitchFamily="49" charset="0"/>
              </a:rPr>
              <a:t>/containers/7f5a4eb…3cd37e8f36/hostname</a:t>
            </a:r>
            <a:r>
              <a:rPr lang="en-US" sz="10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</a:t>
            </a:r>
            <a:r>
              <a:rPr lang="en-US" sz="1000" dirty="0" err="1">
                <a:latin typeface="Consolas" panose="020B0609020204030204" pitchFamily="49" charset="0"/>
              </a:rPr>
              <a:t>HostsPath</a:t>
            </a:r>
            <a:r>
              <a:rPr lang="en-US" sz="1000" dirty="0">
                <a:latin typeface="Consolas" panose="020B0609020204030204" pitchFamily="49" charset="0"/>
              </a:rPr>
              <a:t>": "/</a:t>
            </a:r>
            <a:r>
              <a:rPr lang="en-US" sz="1000" dirty="0" err="1" smtClean="0">
                <a:latin typeface="Consolas" panose="020B0609020204030204" pitchFamily="49" charset="0"/>
              </a:rPr>
              <a:t>var</a:t>
            </a:r>
            <a:r>
              <a:rPr lang="en-US" sz="1000" dirty="0" smtClean="0">
                <a:latin typeface="Consolas" panose="020B0609020204030204" pitchFamily="49" charset="0"/>
              </a:rPr>
              <a:t>/lib/</a:t>
            </a:r>
            <a:r>
              <a:rPr lang="en-US" sz="1000" dirty="0" err="1" smtClean="0">
                <a:latin typeface="Consolas" panose="020B0609020204030204" pitchFamily="49" charset="0"/>
              </a:rPr>
              <a:t>docker</a:t>
            </a:r>
            <a:r>
              <a:rPr lang="en-US" sz="1000" dirty="0" smtClean="0">
                <a:latin typeface="Consolas" panose="020B0609020204030204" pitchFamily="49" charset="0"/>
              </a:rPr>
              <a:t>/containers/7f5a…f36/hosts</a:t>
            </a:r>
            <a:r>
              <a:rPr lang="en-US" sz="10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</a:t>
            </a:r>
            <a:r>
              <a:rPr lang="en-US" sz="1000" dirty="0" err="1">
                <a:latin typeface="Consolas" panose="020B0609020204030204" pitchFamily="49" charset="0"/>
              </a:rPr>
              <a:t>LogPath</a:t>
            </a:r>
            <a:r>
              <a:rPr lang="en-US" sz="1000" dirty="0">
                <a:latin typeface="Consolas" panose="020B0609020204030204" pitchFamily="49" charset="0"/>
              </a:rPr>
              <a:t>": "/</a:t>
            </a:r>
            <a:r>
              <a:rPr lang="en-US" sz="1000" dirty="0" err="1" smtClean="0">
                <a:latin typeface="Consolas" panose="020B0609020204030204" pitchFamily="49" charset="0"/>
              </a:rPr>
              <a:t>var</a:t>
            </a:r>
            <a:r>
              <a:rPr lang="en-US" sz="1000" dirty="0" smtClean="0">
                <a:latin typeface="Consolas" panose="020B0609020204030204" pitchFamily="49" charset="0"/>
              </a:rPr>
              <a:t>/lib/</a:t>
            </a:r>
            <a:r>
              <a:rPr lang="en-US" sz="1000" dirty="0" err="1" smtClean="0">
                <a:latin typeface="Consolas" panose="020B0609020204030204" pitchFamily="49" charset="0"/>
              </a:rPr>
              <a:t>docker</a:t>
            </a:r>
            <a:r>
              <a:rPr lang="en-US" sz="1000" dirty="0" smtClean="0">
                <a:latin typeface="Consolas" panose="020B0609020204030204" pitchFamily="49" charset="0"/>
              </a:rPr>
              <a:t>/containers/7f5a…f36/7f5a4…e8f36-json.log</a:t>
            </a:r>
            <a:r>
              <a:rPr lang="en-US" sz="10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"Name": "/</a:t>
            </a:r>
            <a:r>
              <a:rPr lang="en-US" sz="1000" dirty="0" err="1">
                <a:latin typeface="Consolas" panose="020B0609020204030204" pitchFamily="49" charset="0"/>
              </a:rPr>
              <a:t>silly_carson</a:t>
            </a:r>
            <a:r>
              <a:rPr lang="en-US" sz="10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</a:t>
            </a:r>
            <a:r>
              <a:rPr lang="en-US" sz="1000" dirty="0" err="1">
                <a:latin typeface="Consolas" panose="020B0609020204030204" pitchFamily="49" charset="0"/>
              </a:rPr>
              <a:t>RestartCount</a:t>
            </a:r>
            <a:r>
              <a:rPr lang="en-US" sz="1000" dirty="0">
                <a:latin typeface="Consolas" panose="020B0609020204030204" pitchFamily="49" charset="0"/>
              </a:rPr>
              <a:t>": 0,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"Driver": "</a:t>
            </a:r>
            <a:r>
              <a:rPr lang="en-US" sz="1000" dirty="0" err="1">
                <a:latin typeface="Consolas" panose="020B0609020204030204" pitchFamily="49" charset="0"/>
              </a:rPr>
              <a:t>aufs</a:t>
            </a:r>
            <a:r>
              <a:rPr lang="en-US" sz="10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</a:t>
            </a:r>
            <a:r>
              <a:rPr lang="en-US" sz="1000" dirty="0" err="1">
                <a:latin typeface="Consolas" panose="020B0609020204030204" pitchFamily="49" charset="0"/>
              </a:rPr>
              <a:t>MountLabel</a:t>
            </a:r>
            <a:r>
              <a:rPr lang="en-US" sz="1000" dirty="0">
                <a:latin typeface="Consolas" panose="020B0609020204030204" pitchFamily="49" charset="0"/>
              </a:rPr>
              <a:t>": "",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</a:t>
            </a:r>
            <a:r>
              <a:rPr lang="en-US" sz="1000" dirty="0" err="1">
                <a:latin typeface="Consolas" panose="020B0609020204030204" pitchFamily="49" charset="0"/>
              </a:rPr>
              <a:t>ProcessLabel</a:t>
            </a:r>
            <a:r>
              <a:rPr lang="en-US" sz="1000" dirty="0">
                <a:latin typeface="Consolas" panose="020B0609020204030204" pitchFamily="49" charset="0"/>
              </a:rPr>
              <a:t>": "",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</a:t>
            </a:r>
            <a:r>
              <a:rPr lang="en-US" sz="1000" dirty="0" err="1">
                <a:latin typeface="Consolas" panose="020B0609020204030204" pitchFamily="49" charset="0"/>
              </a:rPr>
              <a:t>AppArmorProfile</a:t>
            </a:r>
            <a:r>
              <a:rPr lang="en-US" sz="1000" dirty="0">
                <a:latin typeface="Consolas" panose="020B0609020204030204" pitchFamily="49" charset="0"/>
              </a:rPr>
              <a:t>": "",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"</a:t>
            </a:r>
            <a:r>
              <a:rPr lang="en-US" sz="1000" dirty="0" err="1">
                <a:latin typeface="Consolas" panose="020B0609020204030204" pitchFamily="49" charset="0"/>
              </a:rPr>
              <a:t>ExecIDs</a:t>
            </a:r>
            <a:r>
              <a:rPr lang="en-US" sz="1000" dirty="0">
                <a:latin typeface="Consolas" panose="020B0609020204030204" pitchFamily="49" charset="0"/>
              </a:rPr>
              <a:t>": [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"60fb427aacbd9148244b594c51070043c4896926603d3d455e263561777da80b"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</a:t>
            </a:r>
            <a:r>
              <a:rPr lang="en-US" sz="1000" dirty="0" smtClean="0">
                <a:latin typeface="Consolas" panose="020B0609020204030204" pitchFamily="49" charset="0"/>
              </a:rPr>
              <a:t>], </a:t>
            </a:r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]</a:t>
            </a:r>
          </a:p>
          <a:p>
            <a:endParaRPr lang="en-US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79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21100"/>
            <a:ext cx="7315200" cy="793300"/>
          </a:xfrm>
        </p:spPr>
        <p:txBody>
          <a:bodyPr/>
          <a:lstStyle/>
          <a:p>
            <a:r>
              <a:rPr lang="en-US" dirty="0" smtClean="0"/>
              <a:t>Top Level Metadata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382000" cy="5638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Id</a:t>
            </a:r>
            <a:r>
              <a:rPr lang="en-US" dirty="0" smtClean="0"/>
              <a:t> – container ID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Created</a:t>
            </a:r>
            <a:r>
              <a:rPr lang="en-US" dirty="0" smtClean="0"/>
              <a:t> – timestamp of the container’s creation (not necessarily the start time)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Path</a:t>
            </a:r>
            <a:r>
              <a:rPr lang="en-US" dirty="0" smtClean="0"/>
              <a:t> – path of the executable launched as PID 1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Args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command line arguments passed to the executable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State</a:t>
            </a:r>
            <a:r>
              <a:rPr lang="en-US" dirty="0" smtClean="0"/>
              <a:t> – general run data (status, start and finish times, exit code, host relative PID, etc.)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Image</a:t>
            </a:r>
            <a:r>
              <a:rPr lang="en-US" dirty="0" smtClean="0"/>
              <a:t> – image used to launch the container (SHA hash ID)</a:t>
            </a:r>
          </a:p>
          <a:p>
            <a:r>
              <a:rPr lang="en-US" dirty="0" err="1" smtClean="0"/>
              <a:t>ResolvConfPath</a:t>
            </a:r>
            <a:r>
              <a:rPr lang="en-US" dirty="0" smtClean="0"/>
              <a:t> –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resolv.conf</a:t>
            </a:r>
            <a:r>
              <a:rPr lang="en-US" dirty="0" smtClean="0"/>
              <a:t> used in container</a:t>
            </a:r>
          </a:p>
          <a:p>
            <a:r>
              <a:rPr lang="en-US" dirty="0" err="1"/>
              <a:t>HostnamePath</a:t>
            </a:r>
            <a:r>
              <a:rPr lang="en-US" dirty="0"/>
              <a:t> – /</a:t>
            </a:r>
            <a:r>
              <a:rPr lang="en-US" dirty="0" err="1" smtClean="0"/>
              <a:t>etc</a:t>
            </a:r>
            <a:r>
              <a:rPr lang="en-US" dirty="0" smtClean="0"/>
              <a:t>/hostname </a:t>
            </a:r>
            <a:r>
              <a:rPr lang="en-US" dirty="0"/>
              <a:t>used in container</a:t>
            </a:r>
            <a:endParaRPr lang="en-US" dirty="0" smtClean="0"/>
          </a:p>
          <a:p>
            <a:r>
              <a:rPr lang="en-US" dirty="0" err="1"/>
              <a:t>HostsPath</a:t>
            </a:r>
            <a:r>
              <a:rPr lang="en-US" dirty="0"/>
              <a:t> – /</a:t>
            </a:r>
            <a:r>
              <a:rPr lang="en-US" dirty="0" err="1" smtClean="0"/>
              <a:t>etc</a:t>
            </a:r>
            <a:r>
              <a:rPr lang="en-US" dirty="0" smtClean="0"/>
              <a:t>/hosts </a:t>
            </a:r>
            <a:r>
              <a:rPr lang="en-US" dirty="0"/>
              <a:t>used in container</a:t>
            </a:r>
            <a:endParaRPr lang="en-US" dirty="0" smtClean="0"/>
          </a:p>
          <a:p>
            <a:r>
              <a:rPr lang="en-US" dirty="0" err="1"/>
              <a:t>LogPath</a:t>
            </a:r>
            <a:r>
              <a:rPr lang="en-US" dirty="0"/>
              <a:t> – </a:t>
            </a:r>
            <a:r>
              <a:rPr lang="en-US" dirty="0" smtClean="0"/>
              <a:t>file </a:t>
            </a:r>
            <a:r>
              <a:rPr lang="en-US" dirty="0"/>
              <a:t>used </a:t>
            </a:r>
            <a:r>
              <a:rPr lang="en-US" dirty="0" smtClean="0"/>
              <a:t>to capture container </a:t>
            </a:r>
            <a:r>
              <a:rPr lang="en-US" dirty="0" err="1" smtClean="0"/>
              <a:t>stdout</a:t>
            </a:r>
            <a:r>
              <a:rPr lang="en-US" dirty="0" smtClean="0"/>
              <a:t>/</a:t>
            </a:r>
            <a:r>
              <a:rPr lang="en-US" dirty="0" err="1" smtClean="0"/>
              <a:t>stderr</a:t>
            </a:r>
            <a:endParaRPr lang="en-US" dirty="0" smtClean="0"/>
          </a:p>
          <a:p>
            <a:r>
              <a:rPr lang="en-US" dirty="0" smtClean="0">
                <a:solidFill>
                  <a:schemeClr val="tx2"/>
                </a:solidFill>
              </a:rPr>
              <a:t>Name</a:t>
            </a:r>
            <a:r>
              <a:rPr lang="en-US" dirty="0" smtClean="0"/>
              <a:t> – container name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RestartCount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number of times container has been restarted by the restart policy</a:t>
            </a:r>
          </a:p>
          <a:p>
            <a:r>
              <a:rPr lang="en-US" dirty="0" smtClean="0"/>
              <a:t>Driver – </a:t>
            </a:r>
            <a:r>
              <a:rPr lang="en-US" dirty="0" err="1" smtClean="0"/>
              <a:t>unioning</a:t>
            </a:r>
            <a:r>
              <a:rPr lang="en-US" dirty="0" smtClean="0"/>
              <a:t> file system driver used (aka. Graph driver)</a:t>
            </a:r>
          </a:p>
          <a:p>
            <a:r>
              <a:rPr lang="en-US" dirty="0" err="1" smtClean="0"/>
              <a:t>MountLabel</a:t>
            </a:r>
            <a:r>
              <a:rPr lang="en-US" dirty="0"/>
              <a:t> </a:t>
            </a:r>
            <a:r>
              <a:rPr lang="en-US" dirty="0" smtClean="0"/>
              <a:t>– the </a:t>
            </a:r>
            <a:r>
              <a:rPr lang="en-US" dirty="0" err="1"/>
              <a:t>selinux</a:t>
            </a:r>
            <a:r>
              <a:rPr lang="en-US" dirty="0"/>
              <a:t> context </a:t>
            </a:r>
            <a:r>
              <a:rPr lang="en-US" dirty="0" smtClean="0"/>
              <a:t>(label) for </a:t>
            </a:r>
            <a:r>
              <a:rPr lang="en-US" dirty="0"/>
              <a:t>the mounts in the container</a:t>
            </a:r>
            <a:endParaRPr lang="en-US" dirty="0" smtClean="0"/>
          </a:p>
          <a:p>
            <a:r>
              <a:rPr lang="en-US" dirty="0" err="1" smtClean="0"/>
              <a:t>ProcessLabel</a:t>
            </a:r>
            <a:r>
              <a:rPr lang="en-US" dirty="0"/>
              <a:t> </a:t>
            </a:r>
            <a:r>
              <a:rPr lang="en-US" dirty="0" smtClean="0"/>
              <a:t>– the </a:t>
            </a:r>
            <a:r>
              <a:rPr lang="en-US" dirty="0" err="1" smtClean="0"/>
              <a:t>selinux</a:t>
            </a:r>
            <a:r>
              <a:rPr lang="en-US" dirty="0" smtClean="0"/>
              <a:t> label </a:t>
            </a:r>
            <a:r>
              <a:rPr lang="en-US" dirty="0"/>
              <a:t>to apply to </a:t>
            </a:r>
            <a:r>
              <a:rPr lang="en-US" dirty="0" smtClean="0"/>
              <a:t>processes </a:t>
            </a:r>
            <a:r>
              <a:rPr lang="en-US" dirty="0"/>
              <a:t>running in the container</a:t>
            </a:r>
            <a:endParaRPr lang="en-US" dirty="0" smtClean="0"/>
          </a:p>
          <a:p>
            <a:r>
              <a:rPr lang="en-US" dirty="0" err="1" smtClean="0"/>
              <a:t>AppArmorProfile</a:t>
            </a:r>
            <a:r>
              <a:rPr lang="en-US" dirty="0" smtClean="0"/>
              <a:t> – the </a:t>
            </a:r>
            <a:r>
              <a:rPr lang="en-US" dirty="0" err="1" smtClean="0"/>
              <a:t>AppArmour</a:t>
            </a:r>
            <a:r>
              <a:rPr lang="en-US" dirty="0" smtClean="0"/>
              <a:t> profile to associate with the container</a:t>
            </a:r>
          </a:p>
          <a:p>
            <a:r>
              <a:rPr lang="en-US" dirty="0" err="1" smtClean="0"/>
              <a:t>ExecIDs</a:t>
            </a:r>
            <a:r>
              <a:rPr lang="en-US" dirty="0" smtClean="0"/>
              <a:t> – IDs of any tasks executed with “</a:t>
            </a:r>
            <a:r>
              <a:rPr lang="en-US" dirty="0" err="1" smtClean="0"/>
              <a:t>docker</a:t>
            </a:r>
            <a:r>
              <a:rPr lang="en-US" dirty="0" smtClean="0"/>
              <a:t> exec” within the container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HostConfig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the host specific (non-portable) configuration settings</a:t>
            </a:r>
          </a:p>
          <a:p>
            <a:r>
              <a:rPr lang="en-US" dirty="0" err="1" smtClean="0"/>
              <a:t>GraphDriver</a:t>
            </a:r>
            <a:r>
              <a:rPr lang="en-US" dirty="0" smtClean="0"/>
              <a:t> – configuration for the </a:t>
            </a:r>
            <a:r>
              <a:rPr lang="en-US" dirty="0" err="1" smtClean="0"/>
              <a:t>unioning</a:t>
            </a:r>
            <a:r>
              <a:rPr lang="en-US" dirty="0" smtClean="0"/>
              <a:t> driver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Mounts</a:t>
            </a:r>
            <a:r>
              <a:rPr lang="en-US" dirty="0" smtClean="0"/>
              <a:t> – array of volume mounts in use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Config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the portable configuration settings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NetworkSettings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network configuration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58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989" y="164443"/>
            <a:ext cx="6172200" cy="5770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Particularly useful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776" y="1676400"/>
            <a:ext cx="7315200" cy="35395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1771" y="139444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6776" y="821422"/>
            <a:ext cx="8458200" cy="60016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//IDENTITY</a:t>
            </a:r>
          </a:p>
          <a:p>
            <a:r>
              <a:rPr lang="en-US" sz="12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State.Pid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18263</a:t>
            </a:r>
          </a:p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.Id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63b55d8befb430359f8727726138d530ef198aae50ef8a3d129c5812c4212351</a:t>
            </a:r>
          </a:p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.Path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 err="1">
                <a:latin typeface="Consolas" panose="020B0609020204030204" pitchFamily="49" charset="0"/>
              </a:rPr>
              <a:t>nginx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[-g daemon off;]</a:t>
            </a:r>
          </a:p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Config.Image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 err="1">
                <a:latin typeface="Consolas" panose="020B0609020204030204" pitchFamily="49" charset="0"/>
              </a:rPr>
              <a:t>nginx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//NETWORK</a:t>
            </a:r>
            <a:endParaRPr lang="en-US" sz="1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12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Config.Hostname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63b55d8befb4</a:t>
            </a:r>
          </a:p>
          <a:p>
            <a:r>
              <a:rPr lang="en-US" sz="12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1200" b="1" dirty="0" smtClean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NetworkSettings.IPAddress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172.17.0.3</a:t>
            </a:r>
          </a:p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 smtClean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NetworkSettings.MacAddress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02:42:ac:11:00:03</a:t>
            </a:r>
          </a:p>
          <a:p>
            <a:r>
              <a:rPr lang="en-US" sz="12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//VOLUMES</a:t>
            </a:r>
          </a:p>
          <a:p>
            <a:r>
              <a:rPr lang="en-US" sz="12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1200" b="1" dirty="0" smtClean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.Mounts</a:t>
            </a:r>
            <a:r>
              <a:rPr lang="en-US" sz="1200" b="1" dirty="0">
                <a:latin typeface="Consolas" panose="020B0609020204030204" pitchFamily="49" charset="0"/>
              </a:rPr>
              <a:t>}}' test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[{ /home/user /</a:t>
            </a:r>
            <a:r>
              <a:rPr lang="en-US" sz="1200" b="1" dirty="0" err="1">
                <a:latin typeface="Consolas" panose="020B0609020204030204" pitchFamily="49" charset="0"/>
              </a:rPr>
              <a:t>myuser</a:t>
            </a:r>
            <a:r>
              <a:rPr lang="en-US" sz="1200" b="1" dirty="0">
                <a:latin typeface="Consolas" panose="020B0609020204030204" pitchFamily="49" charset="0"/>
              </a:rPr>
              <a:t>   true </a:t>
            </a:r>
            <a:r>
              <a:rPr lang="en-US" sz="1200" b="1" dirty="0" err="1">
                <a:latin typeface="Consolas" panose="020B0609020204030204" pitchFamily="49" charset="0"/>
              </a:rPr>
              <a:t>rprivate</a:t>
            </a:r>
            <a:r>
              <a:rPr lang="en-US" sz="1200" b="1" dirty="0">
                <a:latin typeface="Consolas" panose="020B0609020204030204" pitchFamily="49" charset="0"/>
              </a:rPr>
              <a:t>}]</a:t>
            </a:r>
          </a:p>
          <a:p>
            <a:r>
              <a:rPr lang="en-US" sz="12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//STATUS</a:t>
            </a:r>
          </a:p>
          <a:p>
            <a:r>
              <a:rPr lang="en-US" sz="12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1200" b="1" dirty="0" smtClean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State.Status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running</a:t>
            </a:r>
          </a:p>
          <a:p>
            <a:r>
              <a:rPr lang="en-US" sz="12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1200" b="1" dirty="0" smtClean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State.ExitCode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0</a:t>
            </a:r>
          </a:p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.Created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2016-08-21T16:29:52.091890205Z</a:t>
            </a:r>
          </a:p>
          <a:p>
            <a:r>
              <a:rPr lang="en-US" sz="1200" b="1" dirty="0" err="1" smtClean="0">
                <a:latin typeface="Consolas" panose="020B0609020204030204" pitchFamily="49" charset="0"/>
              </a:rPr>
              <a:t>user@ubuntu</a:t>
            </a:r>
            <a:r>
              <a:rPr lang="en-US" sz="1200" b="1" dirty="0" smtClean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State.StartedAt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2016-08-21T16:29:52.625209698Z</a:t>
            </a:r>
          </a:p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 smtClean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inspect -f '{{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State.FinishedAt</a:t>
            </a:r>
            <a:r>
              <a:rPr lang="en-US" sz="1200" b="1" dirty="0">
                <a:latin typeface="Consolas" panose="020B0609020204030204" pitchFamily="49" charset="0"/>
              </a:rPr>
              <a:t>}}' </a:t>
            </a:r>
            <a:r>
              <a:rPr lang="en-US" sz="1200" b="1" dirty="0" err="1">
                <a:latin typeface="Consolas" panose="020B0609020204030204" pitchFamily="49" charset="0"/>
              </a:rPr>
              <a:t>websvr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 smtClean="0">
                <a:latin typeface="Consolas" panose="020B0609020204030204" pitchFamily="49" charset="0"/>
              </a:rPr>
              <a:t>0001-01-01T00:00:00Z</a:t>
            </a:r>
            <a:endParaRPr lang="en-US" sz="1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06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400800" cy="838200"/>
          </a:xfrm>
        </p:spPr>
        <p:txBody>
          <a:bodyPr/>
          <a:lstStyle/>
          <a:p>
            <a:r>
              <a:rPr lang="en-US" dirty="0" smtClean="0"/>
              <a:t>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98" y="1158969"/>
            <a:ext cx="8686102" cy="37178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When a container is started </a:t>
            </a:r>
            <a:r>
              <a:rPr lang="en-US" dirty="0"/>
              <a:t>D</a:t>
            </a:r>
            <a:r>
              <a:rPr lang="en-US" dirty="0" smtClean="0"/>
              <a:t>ocker sets several environment variables</a:t>
            </a:r>
          </a:p>
          <a:p>
            <a:pPr lvl="1"/>
            <a:r>
              <a:rPr lang="en-US" dirty="0"/>
              <a:t>HOME	Set based on the value of USER</a:t>
            </a:r>
          </a:p>
          <a:p>
            <a:pPr lvl="1"/>
            <a:r>
              <a:rPr lang="en-US" dirty="0"/>
              <a:t>HOSTNAME	The hostname associated with the container</a:t>
            </a:r>
          </a:p>
          <a:p>
            <a:pPr lvl="1"/>
            <a:r>
              <a:rPr lang="en-US" dirty="0"/>
              <a:t>PATH	Includes </a:t>
            </a:r>
            <a:r>
              <a:rPr lang="en-US" dirty="0" err="1" smtClean="0"/>
              <a:t>std</a:t>
            </a:r>
            <a:r>
              <a:rPr lang="en-US" dirty="0" smtClean="0"/>
              <a:t> directories:</a:t>
            </a:r>
            <a:br>
              <a:rPr lang="en-US" dirty="0" smtClean="0"/>
            </a:br>
            <a:r>
              <a:rPr lang="en-US" dirty="0" smtClean="0"/>
              <a:t>		/</a:t>
            </a:r>
            <a:r>
              <a:rPr lang="en-US" dirty="0" err="1" smtClean="0"/>
              <a:t>usr</a:t>
            </a:r>
            <a:r>
              <a:rPr lang="en-US" dirty="0" smtClean="0"/>
              <a:t>/local/</a:t>
            </a:r>
            <a:r>
              <a:rPr lang="en-US" dirty="0" err="1" smtClean="0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/local/bin:/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sbin</a:t>
            </a:r>
            <a:r>
              <a:rPr lang="en-US" dirty="0"/>
              <a:t>:/bin</a:t>
            </a:r>
          </a:p>
          <a:p>
            <a:pPr lvl="1"/>
            <a:r>
              <a:rPr lang="en-US" dirty="0"/>
              <a:t>TERM	</a:t>
            </a:r>
            <a:r>
              <a:rPr lang="en-US" dirty="0" err="1"/>
              <a:t>xterm</a:t>
            </a:r>
            <a:r>
              <a:rPr lang="en-US" dirty="0"/>
              <a:t> if the container is allocated a pseudo-TTY</a:t>
            </a:r>
          </a:p>
          <a:p>
            <a:r>
              <a:rPr lang="en-US" dirty="0" smtClean="0"/>
              <a:t>Containers can be configured with explicit environment variables</a:t>
            </a:r>
          </a:p>
          <a:p>
            <a:pPr lvl="1"/>
            <a:r>
              <a:rPr lang="en-US" dirty="0" smtClean="0"/>
              <a:t>-e</a:t>
            </a:r>
            <a:r>
              <a:rPr lang="en-US" dirty="0"/>
              <a:t>, --</a:t>
            </a:r>
            <a:r>
              <a:rPr lang="en-US" dirty="0" err="1"/>
              <a:t>env</a:t>
            </a:r>
            <a:r>
              <a:rPr lang="en-US" dirty="0"/>
              <a:t> </a:t>
            </a:r>
            <a:r>
              <a:rPr lang="en-US" dirty="0" smtClean="0"/>
              <a:t>value	Sets an environment variable</a:t>
            </a:r>
          </a:p>
          <a:p>
            <a:pPr lvl="2"/>
            <a:r>
              <a:rPr lang="en-US" dirty="0" smtClean="0"/>
              <a:t>can be used multiple times on the same command line</a:t>
            </a:r>
            <a:endParaRPr lang="en-US" dirty="0"/>
          </a:p>
          <a:p>
            <a:pPr lvl="1"/>
            <a:r>
              <a:rPr lang="en-US" dirty="0" smtClean="0"/>
              <a:t>--</a:t>
            </a:r>
            <a:r>
              <a:rPr lang="en-US" dirty="0" err="1"/>
              <a:t>env</a:t>
            </a:r>
            <a:r>
              <a:rPr lang="en-US" dirty="0"/>
              <a:t>-file </a:t>
            </a:r>
            <a:r>
              <a:rPr lang="en-US" dirty="0" smtClean="0"/>
              <a:t>value	Read </a:t>
            </a:r>
            <a:r>
              <a:rPr lang="en-US" dirty="0"/>
              <a:t>in a file of environment </a:t>
            </a:r>
            <a:r>
              <a:rPr lang="en-US" dirty="0" smtClean="0"/>
              <a:t>variables</a:t>
            </a:r>
          </a:p>
          <a:p>
            <a:pPr lvl="2"/>
            <a:r>
              <a:rPr lang="en-US" dirty="0" smtClean="0"/>
              <a:t>File is k=v format with one </a:t>
            </a:r>
            <a:r>
              <a:rPr lang="en-US" dirty="0" err="1" smtClean="0"/>
              <a:t>env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 per line</a:t>
            </a:r>
          </a:p>
          <a:p>
            <a:r>
              <a:rPr lang="en-US" dirty="0" smtClean="0"/>
              <a:t>The environment the </a:t>
            </a:r>
            <a:r>
              <a:rPr lang="en-US" dirty="0"/>
              <a:t>D</a:t>
            </a:r>
            <a:r>
              <a:rPr lang="en-US" dirty="0" smtClean="0"/>
              <a:t>ocker CLI is operated from has no interaction with containers launched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8145" y="4875074"/>
            <a:ext cx="8914615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 export TESTSUITE=REGRESSION</a:t>
            </a:r>
          </a:p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run -e="TESTCASE=A8" -e=LIMIT=600 </a:t>
            </a:r>
            <a:r>
              <a:rPr lang="en-US" sz="1200" b="1" dirty="0" err="1">
                <a:latin typeface="Consolas" panose="020B0609020204030204" pitchFamily="49" charset="0"/>
              </a:rPr>
              <a:t>ubuntu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sh</a:t>
            </a:r>
            <a:r>
              <a:rPr lang="en-US" sz="1200" b="1" dirty="0">
                <a:latin typeface="Consolas" panose="020B0609020204030204" pitchFamily="49" charset="0"/>
              </a:rPr>
              <a:t> -c 'echo $TESTSUITE $TESTCASE $LIMIT'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A8 600</a:t>
            </a:r>
          </a:p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 cat </a:t>
            </a:r>
            <a:r>
              <a:rPr lang="en-US" sz="1200" b="1" dirty="0" err="1">
                <a:latin typeface="Consolas" panose="020B0609020204030204" pitchFamily="49" charset="0"/>
              </a:rPr>
              <a:t>vars.env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TESTCASE=A8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LIMIT=600</a:t>
            </a:r>
          </a:p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 </a:t>
            </a:r>
            <a:r>
              <a:rPr lang="en-US" sz="1200" b="1" dirty="0" err="1"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latin typeface="Consolas" panose="020B0609020204030204" pitchFamily="49" charset="0"/>
              </a:rPr>
              <a:t> run --</a:t>
            </a:r>
            <a:r>
              <a:rPr lang="en-US" sz="1200" b="1" dirty="0" err="1">
                <a:latin typeface="Consolas" panose="020B0609020204030204" pitchFamily="49" charset="0"/>
              </a:rPr>
              <a:t>env</a:t>
            </a:r>
            <a:r>
              <a:rPr lang="en-US" sz="1200" b="1" dirty="0">
                <a:latin typeface="Consolas" panose="020B0609020204030204" pitchFamily="49" charset="0"/>
              </a:rPr>
              <a:t>-file=/home/user/</a:t>
            </a:r>
            <a:r>
              <a:rPr lang="en-US" sz="1200" b="1" dirty="0" err="1">
                <a:latin typeface="Consolas" panose="020B0609020204030204" pitchFamily="49" charset="0"/>
              </a:rPr>
              <a:t>vars.env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ubuntu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sh</a:t>
            </a:r>
            <a:r>
              <a:rPr lang="en-US" sz="1200" b="1" dirty="0">
                <a:latin typeface="Consolas" panose="020B0609020204030204" pitchFamily="49" charset="0"/>
              </a:rPr>
              <a:t> -c 'echo $TESTCASE $LIMIT'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A8 600</a:t>
            </a:r>
          </a:p>
          <a:p>
            <a:r>
              <a:rPr lang="en-US" sz="1200" b="1" dirty="0" err="1">
                <a:latin typeface="Consolas" panose="020B0609020204030204" pitchFamily="49" charset="0"/>
              </a:rPr>
              <a:t>user@ubuntu</a:t>
            </a:r>
            <a:r>
              <a:rPr lang="en-US" sz="1200" b="1" dirty="0">
                <a:latin typeface="Consolas" panose="020B0609020204030204" pitchFamily="49" charset="0"/>
              </a:rPr>
              <a:t>:~$</a:t>
            </a:r>
          </a:p>
        </p:txBody>
      </p:sp>
    </p:spTree>
    <p:extLst>
      <p:ext uri="{BB962C8B-B14F-4D97-AF65-F5344CB8AC3E}">
        <p14:creationId xmlns:p14="http://schemas.microsoft.com/office/powerpoint/2010/main" val="1040657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12582" y="5363565"/>
            <a:ext cx="41910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time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ubuntu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echo "hello world"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real	0m0.319s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user	0m0.005s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sys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0m0.013s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14177"/>
            <a:ext cx="7315200" cy="1154097"/>
          </a:xfrm>
        </p:spPr>
        <p:txBody>
          <a:bodyPr/>
          <a:lstStyle/>
          <a:p>
            <a:r>
              <a:rPr lang="en-US" dirty="0" smtClean="0"/>
              <a:t>What is a container?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5055482" cy="48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Lightweight Linux environment</a:t>
            </a:r>
          </a:p>
          <a:p>
            <a:pPr lvl="1"/>
            <a:r>
              <a:rPr lang="en-US" dirty="0" smtClean="0"/>
              <a:t>Now lightweight Windows environments as well</a:t>
            </a:r>
          </a:p>
          <a:p>
            <a:r>
              <a:rPr lang="en-US" dirty="0" smtClean="0"/>
              <a:t>Encapsulated and deployable</a:t>
            </a:r>
          </a:p>
          <a:p>
            <a:r>
              <a:rPr lang="en-US" dirty="0" smtClean="0"/>
              <a:t>Runnable</a:t>
            </a:r>
          </a:p>
          <a:p>
            <a:r>
              <a:rPr lang="en-US" dirty="0" smtClean="0"/>
              <a:t>A way to package applications for reliable deployment</a:t>
            </a:r>
          </a:p>
          <a:p>
            <a:pPr lvl="1"/>
            <a:r>
              <a:rPr lang="en-US" dirty="0" smtClean="0"/>
              <a:t>Particularly popular for packaging microservices</a:t>
            </a:r>
          </a:p>
          <a:p>
            <a:r>
              <a:rPr lang="en-US" dirty="0" smtClean="0"/>
              <a:t>Made widely popular by Docker</a:t>
            </a:r>
            <a:endParaRPr lang="en-US" dirty="0"/>
          </a:p>
          <a:p>
            <a:pPr lvl="1"/>
            <a:r>
              <a:rPr lang="en-US" dirty="0" smtClean="0"/>
              <a:t>Docker simplifies configuring, constructing and running containers</a:t>
            </a:r>
          </a:p>
          <a:p>
            <a:pPr lvl="1"/>
            <a:r>
              <a:rPr lang="en-US" dirty="0" smtClean="0"/>
              <a:t>Docker Inc. provides a container platform including systems for publishing and sharing containers</a:t>
            </a:r>
          </a:p>
          <a:p>
            <a:r>
              <a:rPr lang="en-US" dirty="0" smtClean="0"/>
              <a:t>Container technology predates and enables Docker</a:t>
            </a:r>
          </a:p>
          <a:p>
            <a:pPr lvl="1"/>
            <a:r>
              <a:rPr lang="en-US" dirty="0" smtClean="0"/>
              <a:t>Docker was the dominant mover in this </a:t>
            </a:r>
            <a:br>
              <a:rPr lang="en-US" dirty="0" smtClean="0"/>
            </a:br>
            <a:r>
              <a:rPr lang="en-US" dirty="0" smtClean="0"/>
              <a:t>space during 2013-2015</a:t>
            </a:r>
          </a:p>
          <a:p>
            <a:pPr lvl="1"/>
            <a:r>
              <a:rPr lang="en-US" dirty="0" smtClean="0"/>
              <a:t>Competition is maturing</a:t>
            </a:r>
          </a:p>
          <a:p>
            <a:pPr lvl="1"/>
            <a:r>
              <a:rPr lang="en-US" dirty="0" smtClean="0"/>
              <a:t>Standards exist and are evolving</a:t>
            </a:r>
          </a:p>
          <a:p>
            <a:pPr lvl="2"/>
            <a:r>
              <a:rPr lang="en-US" dirty="0" smtClean="0"/>
              <a:t>Ex. OCI, </a:t>
            </a:r>
            <a:r>
              <a:rPr lang="en-US" dirty="0" err="1" smtClean="0"/>
              <a:t>appc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146" name="Picture 2" descr="https://d3oypxn00j2a10.cloudfront.net/0.8.0/images/pages/company/containership_g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0282" y="2286000"/>
            <a:ext cx="3543300" cy="235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5511" r="29256"/>
          <a:stretch/>
        </p:blipFill>
        <p:spPr>
          <a:xfrm>
            <a:off x="6986135" y="5915628"/>
            <a:ext cx="1792042" cy="381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6059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4746"/>
            <a:ext cx="4267200" cy="962054"/>
          </a:xfrm>
        </p:spPr>
        <p:txBody>
          <a:bodyPr>
            <a:noAutofit/>
          </a:bodyPr>
          <a:lstStyle/>
          <a:p>
            <a:r>
              <a:rPr lang="en-US" sz="3200" dirty="0" smtClean="0"/>
              <a:t>Sending signals and waiting for Containers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44" y="1007378"/>
            <a:ext cx="5443756" cy="12113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docker kill</a:t>
            </a:r>
            <a:r>
              <a:rPr lang="en-US" dirty="0" smtClean="0"/>
              <a:t> limits the need for SSH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kill -s </a:t>
            </a:r>
            <a:r>
              <a:rPr lang="en-US" dirty="0" smtClean="0"/>
              <a:t>&lt;signal&gt; &lt;container&gt;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docker wait</a:t>
            </a:r>
            <a:r>
              <a:rPr lang="en-US" dirty="0" smtClean="0"/>
              <a:t> allows you to synchronize with containers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wait &lt;container&gt;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4" y="2218731"/>
            <a:ext cx="7758313" cy="46175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886200"/>
            <a:ext cx="4631011" cy="961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4930810" y="1850007"/>
            <a:ext cx="3988276" cy="58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Sending SIGUSR1 to a daemon will dump all </a:t>
            </a:r>
            <a:r>
              <a:rPr lang="en-US" sz="1600" dirty="0" err="1"/>
              <a:t>goroutines</a:t>
            </a:r>
            <a:r>
              <a:rPr lang="en-US" sz="1600" dirty="0"/>
              <a:t> stacks without exiting</a:t>
            </a:r>
          </a:p>
        </p:txBody>
      </p:sp>
    </p:spTree>
    <p:extLst>
      <p:ext uri="{BB962C8B-B14F-4D97-AF65-F5344CB8AC3E}">
        <p14:creationId xmlns:p14="http://schemas.microsoft.com/office/powerpoint/2010/main" val="35552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1100"/>
            <a:ext cx="3429000" cy="640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833771"/>
            <a:ext cx="2971800" cy="591823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Processes </a:t>
            </a:r>
            <a:r>
              <a:rPr lang="en-US" dirty="0"/>
              <a:t>can ignore, block, or catch all signals except SIGSTOP and </a:t>
            </a:r>
            <a:r>
              <a:rPr lang="en-US" dirty="0" smtClean="0"/>
              <a:t>SIGKILL</a:t>
            </a:r>
          </a:p>
          <a:p>
            <a:r>
              <a:rPr lang="en-US" dirty="0" smtClean="0"/>
              <a:t>For a </a:t>
            </a:r>
            <a:r>
              <a:rPr lang="en-US" dirty="0"/>
              <a:t>process </a:t>
            </a:r>
            <a:r>
              <a:rPr lang="en-US" dirty="0" smtClean="0"/>
              <a:t>to catch </a:t>
            </a:r>
            <a:r>
              <a:rPr lang="en-US" dirty="0"/>
              <a:t>a </a:t>
            </a:r>
            <a:r>
              <a:rPr lang="en-US" dirty="0" smtClean="0"/>
              <a:t>signal it must include </a:t>
            </a:r>
            <a:r>
              <a:rPr lang="en-US" dirty="0"/>
              <a:t>code that will take </a:t>
            </a:r>
            <a:r>
              <a:rPr lang="en-US" dirty="0" smtClean="0"/>
              <a:t>action </a:t>
            </a:r>
            <a:r>
              <a:rPr lang="en-US" dirty="0"/>
              <a:t>when the signal is </a:t>
            </a:r>
            <a:r>
              <a:rPr lang="en-US" dirty="0" smtClean="0"/>
              <a:t>received</a:t>
            </a:r>
          </a:p>
          <a:p>
            <a:r>
              <a:rPr lang="en-US" dirty="0" smtClean="0"/>
              <a:t>If </a:t>
            </a:r>
            <a:r>
              <a:rPr lang="en-US" dirty="0"/>
              <a:t>the signal is not caught by the process, the kernel will take default </a:t>
            </a:r>
            <a:r>
              <a:rPr lang="en-US" dirty="0" smtClean="0"/>
              <a:t>“action” </a:t>
            </a:r>
            <a:r>
              <a:rPr lang="en-US" dirty="0"/>
              <a:t>for the signal</a:t>
            </a:r>
          </a:p>
          <a:p>
            <a:r>
              <a:rPr lang="en-US" dirty="0" smtClean="0"/>
              <a:t>A </a:t>
            </a:r>
            <a:r>
              <a:rPr lang="en-US" dirty="0"/>
              <a:t>process running as PID 1 inside a container is treated specially by </a:t>
            </a:r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Default actions for signals other than SIGKILL and SIGSTOP are ignored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 smtClean="0">
                <a:solidFill>
                  <a:schemeClr val="tx2"/>
                </a:solidFill>
              </a:rPr>
              <a:t>PID 1 will </a:t>
            </a:r>
            <a:r>
              <a:rPr lang="en-US" dirty="0">
                <a:solidFill>
                  <a:schemeClr val="tx2"/>
                </a:solidFill>
              </a:rPr>
              <a:t>not terminate on SIGINT or SIGTERM </a:t>
            </a:r>
            <a:r>
              <a:rPr lang="en-US" dirty="0"/>
              <a:t>unless it is coded to do </a:t>
            </a:r>
            <a:r>
              <a:rPr lang="en-US" dirty="0" smtClean="0"/>
              <a:t>so</a:t>
            </a:r>
          </a:p>
          <a:p>
            <a:r>
              <a:rPr lang="en-US" dirty="0" smtClean="0"/>
              <a:t>Signal numbers are architecture dependent</a:t>
            </a:r>
          </a:p>
          <a:p>
            <a:pPr lvl="1"/>
            <a:r>
              <a:rPr lang="en-US" dirty="0" smtClean="0"/>
              <a:t>Col1: alpha </a:t>
            </a:r>
            <a:r>
              <a:rPr lang="en-US" dirty="0"/>
              <a:t>and </a:t>
            </a:r>
            <a:r>
              <a:rPr lang="en-US" dirty="0" err="1" smtClean="0"/>
              <a:t>sparc</a:t>
            </a:r>
            <a:endParaRPr lang="en-US" dirty="0" smtClean="0"/>
          </a:p>
          <a:p>
            <a:pPr lvl="1"/>
            <a:r>
              <a:rPr lang="en-US" dirty="0" smtClean="0"/>
              <a:t>Col2: x86</a:t>
            </a:r>
            <a:r>
              <a:rPr lang="en-US" dirty="0"/>
              <a:t>, arm, and </a:t>
            </a:r>
            <a:r>
              <a:rPr lang="en-US" dirty="0" smtClean="0"/>
              <a:t>most other architectures</a:t>
            </a:r>
          </a:p>
          <a:p>
            <a:pPr lvl="1"/>
            <a:r>
              <a:rPr lang="en-US" dirty="0" smtClean="0"/>
              <a:t>Col3: </a:t>
            </a:r>
            <a:r>
              <a:rPr lang="en-US" dirty="0" err="1" smtClean="0"/>
              <a:t>mips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76200"/>
            <a:ext cx="5962650" cy="42386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62" y="4485052"/>
            <a:ext cx="5800725" cy="22669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550" y="95933"/>
            <a:ext cx="1095375" cy="247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991" y="4495423"/>
            <a:ext cx="1924050" cy="247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 useBgFill="1">
        <p:nvSpPr>
          <p:cNvPr id="6" name="Rectangle 5"/>
          <p:cNvSpPr/>
          <p:nvPr/>
        </p:nvSpPr>
        <p:spPr>
          <a:xfrm>
            <a:off x="3962400" y="426143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http://man7.org/</a:t>
            </a:r>
            <a:r>
              <a:rPr lang="en-US" sz="1200" dirty="0" err="1"/>
              <a:t>linux</a:t>
            </a:r>
            <a:r>
              <a:rPr lang="en-US" sz="1200" dirty="0"/>
              <a:t>/man-pages/man7/signal.7.html</a:t>
            </a:r>
          </a:p>
        </p:txBody>
      </p:sp>
    </p:spTree>
    <p:extLst>
      <p:ext uri="{BB962C8B-B14F-4D97-AF65-F5344CB8AC3E}">
        <p14:creationId xmlns:p14="http://schemas.microsoft.com/office/powerpoint/2010/main" val="1675174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9" y="4724400"/>
            <a:ext cx="8963025" cy="19649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6858000" cy="1028787"/>
          </a:xfrm>
        </p:spPr>
        <p:txBody>
          <a:bodyPr>
            <a:noAutofit/>
          </a:bodyPr>
          <a:lstStyle/>
          <a:p>
            <a:r>
              <a:rPr lang="en-US" sz="3200" dirty="0" smtClean="0"/>
              <a:t>Restart policies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473" y="1264079"/>
            <a:ext cx="8458200" cy="3330171"/>
          </a:xfrm>
        </p:spPr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docker</a:t>
            </a:r>
            <a:r>
              <a:rPr lang="en-US" dirty="0" smtClean="0">
                <a:solidFill>
                  <a:schemeClr val="tx2"/>
                </a:solidFill>
              </a:rPr>
              <a:t> run --restart  &lt;repo&gt;[:&lt;tag&gt;]   </a:t>
            </a:r>
            <a:r>
              <a:rPr lang="en-US" dirty="0" smtClean="0"/>
              <a:t>(added in docker 1.2)</a:t>
            </a:r>
          </a:p>
          <a:p>
            <a:pPr lvl="1"/>
            <a:r>
              <a:rPr lang="en-US" dirty="0" smtClean="0"/>
              <a:t>Causes </a:t>
            </a:r>
            <a:r>
              <a:rPr lang="en-US" dirty="0" err="1" smtClean="0"/>
              <a:t>docker</a:t>
            </a:r>
            <a:r>
              <a:rPr lang="en-US" dirty="0" smtClean="0"/>
              <a:t> to restart the container if it stops</a:t>
            </a:r>
          </a:p>
          <a:p>
            <a:pPr lvl="2"/>
            <a:r>
              <a:rPr lang="en-US" dirty="0" smtClean="0"/>
              <a:t>100ms delay, doubling each restart to </a:t>
            </a:r>
            <a:r>
              <a:rPr lang="en-US" dirty="0"/>
              <a:t>prevent flooding the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Respected when the </a:t>
            </a:r>
            <a:r>
              <a:rPr lang="en-US" dirty="0"/>
              <a:t>Docker daemon starts </a:t>
            </a:r>
            <a:r>
              <a:rPr lang="en-US" dirty="0" smtClean="0"/>
              <a:t>(e.g. after </a:t>
            </a:r>
            <a:r>
              <a:rPr lang="en-US" dirty="0"/>
              <a:t>a system </a:t>
            </a:r>
            <a:r>
              <a:rPr lang="en-US" dirty="0" smtClean="0"/>
              <a:t>crash/reboot)</a:t>
            </a:r>
          </a:p>
          <a:p>
            <a:pPr lvl="1"/>
            <a:r>
              <a:rPr lang="en-US" dirty="0" smtClean="0"/>
              <a:t>Three policies can be set: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no</a:t>
            </a:r>
            <a:r>
              <a:rPr lang="en-US" dirty="0" smtClean="0"/>
              <a:t>           the default, never restart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always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/>
              <a:t>  restarts the container no matter what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on-failure</a:t>
            </a:r>
            <a:r>
              <a:rPr lang="en-US" dirty="0">
                <a:solidFill>
                  <a:schemeClr val="tx2"/>
                </a:solidFill>
              </a:rPr>
              <a:t>[:max-retry</a:t>
            </a:r>
            <a:r>
              <a:rPr lang="en-US" dirty="0" smtClean="0">
                <a:solidFill>
                  <a:schemeClr val="tx2"/>
                </a:solidFill>
              </a:rPr>
              <a:t>]      </a:t>
            </a:r>
            <a:r>
              <a:rPr lang="en-US" dirty="0" smtClean="0"/>
              <a:t>	</a:t>
            </a:r>
          </a:p>
          <a:p>
            <a:pPr lvl="3"/>
            <a:r>
              <a:rPr lang="en-US" dirty="0" smtClean="0"/>
              <a:t>restart the container every time it exits with a non 0 </a:t>
            </a:r>
            <a:br>
              <a:rPr lang="en-US" dirty="0" smtClean="0"/>
            </a:br>
            <a:r>
              <a:rPr lang="en-US" dirty="0" smtClean="0"/>
              <a:t>exit code If max-retry is set the engine will try up to </a:t>
            </a:r>
            <a:br>
              <a:rPr lang="en-US" dirty="0" smtClean="0"/>
            </a:br>
            <a:r>
              <a:rPr lang="en-US" dirty="0" smtClean="0"/>
              <a:t>max-retry times to restart the container before giving </a:t>
            </a:r>
            <a:br>
              <a:rPr lang="en-US" dirty="0" smtClean="0"/>
            </a:br>
            <a:r>
              <a:rPr lang="en-US" dirty="0" smtClean="0"/>
              <a:t>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05600" y="152400"/>
            <a:ext cx="2246489" cy="301227"/>
          </a:xfrm>
        </p:spPr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2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315200" cy="838200"/>
          </a:xfrm>
        </p:spPr>
        <p:txBody>
          <a:bodyPr/>
          <a:lstStyle/>
          <a:p>
            <a:r>
              <a:rPr lang="en-US" dirty="0" smtClean="0"/>
              <a:t>Docker Engine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001000" cy="281391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/>
                </a:solidFill>
              </a:rPr>
              <a:t>docker events</a:t>
            </a:r>
            <a:r>
              <a:rPr lang="en-US" dirty="0" smtClean="0"/>
              <a:t> subcommand allows you to </a:t>
            </a:r>
            <a:br>
              <a:rPr lang="en-US" dirty="0" smtClean="0"/>
            </a:br>
            <a:r>
              <a:rPr lang="en-US" dirty="0" smtClean="0"/>
              <a:t>monitor Docker engine events</a:t>
            </a:r>
          </a:p>
          <a:p>
            <a:pPr lvl="1"/>
            <a:r>
              <a:rPr lang="en-US" dirty="0" smtClean="0"/>
              <a:t>Greatly expanded in </a:t>
            </a:r>
            <a:r>
              <a:rPr lang="en-US" dirty="0" smtClean="0">
                <a:solidFill>
                  <a:schemeClr val="tx2"/>
                </a:solidFill>
              </a:rPr>
              <a:t>Docker Engine v1.10 (new events in orange)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B050"/>
                </a:solidFill>
              </a:rPr>
              <a:t>Docker v.12 additions in green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Container events reported: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attach, commit, copy</a:t>
            </a:r>
            <a:r>
              <a:rPr lang="en-US" dirty="0"/>
              <a:t>, create, </a:t>
            </a:r>
            <a:r>
              <a:rPr lang="en-US" dirty="0" smtClean="0"/>
              <a:t>destroy </a:t>
            </a:r>
            <a:r>
              <a:rPr lang="en-US" dirty="0"/>
              <a:t>(</a:t>
            </a:r>
            <a:r>
              <a:rPr lang="en-US" dirty="0" err="1"/>
              <a:t>rm</a:t>
            </a:r>
            <a:r>
              <a:rPr lang="en-US" dirty="0"/>
              <a:t>)</a:t>
            </a:r>
            <a:r>
              <a:rPr lang="en-US" dirty="0" smtClean="0"/>
              <a:t>, die </a:t>
            </a:r>
            <a:r>
              <a:rPr lang="en-US" dirty="0"/>
              <a:t>(container processes exited)</a:t>
            </a:r>
            <a:r>
              <a:rPr lang="en-US" dirty="0" smtClean="0"/>
              <a:t>, </a:t>
            </a:r>
            <a:r>
              <a:rPr lang="en-US" dirty="0" err="1">
                <a:solidFill>
                  <a:schemeClr val="tx2"/>
                </a:solidFill>
              </a:rPr>
              <a:t>exec_create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exec_start</a:t>
            </a:r>
            <a:r>
              <a:rPr lang="en-US" dirty="0"/>
              <a:t>, export, </a:t>
            </a:r>
            <a:r>
              <a:rPr lang="en-US" dirty="0" err="1" smtClean="0">
                <a:solidFill>
                  <a:srgbClr val="00B050"/>
                </a:solidFill>
              </a:rPr>
              <a:t>health_status</a:t>
            </a:r>
            <a:r>
              <a:rPr lang="en-US" dirty="0" smtClean="0"/>
              <a:t>, kill</a:t>
            </a:r>
            <a:r>
              <a:rPr lang="en-US" dirty="0"/>
              <a:t>, </a:t>
            </a:r>
            <a:r>
              <a:rPr lang="en-US" dirty="0" err="1" smtClean="0"/>
              <a:t>oom</a:t>
            </a:r>
            <a:r>
              <a:rPr lang="en-US" dirty="0" smtClean="0"/>
              <a:t> </a:t>
            </a:r>
            <a:r>
              <a:rPr lang="en-US" dirty="0"/>
              <a:t>(container </a:t>
            </a:r>
            <a:r>
              <a:rPr lang="en-US" dirty="0" smtClean="0"/>
              <a:t>out </a:t>
            </a:r>
            <a:r>
              <a:rPr lang="en-US" dirty="0"/>
              <a:t>of memory)</a:t>
            </a:r>
            <a:r>
              <a:rPr lang="en-US" dirty="0" smtClean="0"/>
              <a:t>, </a:t>
            </a:r>
            <a:r>
              <a:rPr lang="en-US" dirty="0"/>
              <a:t>pause, </a:t>
            </a:r>
            <a:r>
              <a:rPr lang="en-US" dirty="0">
                <a:solidFill>
                  <a:schemeClr val="tx2"/>
                </a:solidFill>
              </a:rPr>
              <a:t>rename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resize</a:t>
            </a:r>
            <a:r>
              <a:rPr lang="en-US" dirty="0"/>
              <a:t>, restart, start, stop, </a:t>
            </a:r>
            <a:r>
              <a:rPr lang="en-US" dirty="0">
                <a:solidFill>
                  <a:schemeClr val="tx2"/>
                </a:solidFill>
              </a:rPr>
              <a:t>top</a:t>
            </a:r>
            <a:r>
              <a:rPr lang="en-US" dirty="0"/>
              <a:t>, </a:t>
            </a:r>
            <a:r>
              <a:rPr lang="en-US" dirty="0" err="1"/>
              <a:t>unpause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/>
                </a:solidFill>
              </a:rPr>
              <a:t>update</a:t>
            </a:r>
          </a:p>
          <a:p>
            <a:r>
              <a:rPr lang="en-US" dirty="0" smtClean="0"/>
              <a:t>Image events reported:</a:t>
            </a:r>
          </a:p>
          <a:p>
            <a:pPr lvl="1"/>
            <a:r>
              <a:rPr lang="en-US" dirty="0"/>
              <a:t>delete, </a:t>
            </a:r>
            <a:r>
              <a:rPr lang="en-US" dirty="0">
                <a:solidFill>
                  <a:schemeClr val="tx2"/>
                </a:solidFill>
              </a:rPr>
              <a:t>import, pull, push, tag</a:t>
            </a:r>
            <a:r>
              <a:rPr lang="en-US" dirty="0"/>
              <a:t>, </a:t>
            </a:r>
            <a:r>
              <a:rPr lang="en-US" dirty="0" err="1" smtClean="0"/>
              <a:t>untag</a:t>
            </a:r>
            <a:endParaRPr lang="en-US" dirty="0" smtClean="0"/>
          </a:p>
          <a:p>
            <a:r>
              <a:rPr lang="en-US" dirty="0" smtClean="0"/>
              <a:t>Volume events reported: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create, mount, unmount, </a:t>
            </a:r>
            <a:r>
              <a:rPr lang="en-US" dirty="0" smtClean="0">
                <a:solidFill>
                  <a:schemeClr val="tx2"/>
                </a:solidFill>
              </a:rPr>
              <a:t>destroy</a:t>
            </a:r>
          </a:p>
          <a:p>
            <a:r>
              <a:rPr lang="en-US" dirty="0" smtClean="0"/>
              <a:t>Network events reported: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create, connect, disconnect, destroy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728314"/>
            <a:ext cx="7305675" cy="29772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773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Linux container technology has been evolving for over a decade</a:t>
            </a:r>
          </a:p>
          <a:p>
            <a:r>
              <a:rPr lang="en-US" dirty="0" smtClean="0"/>
              <a:t>Docker is a recent entry into the Linux container space but has become the dominant force</a:t>
            </a:r>
            <a:endParaRPr lang="en-US" dirty="0"/>
          </a:p>
          <a:p>
            <a:r>
              <a:rPr lang="en-US" dirty="0" smtClean="0"/>
              <a:t>The OCI standardizes the format of containers making it possible to run an OCI compliant container in many environments (with or without Docker)</a:t>
            </a:r>
            <a:endParaRPr lang="en-US" dirty="0"/>
          </a:p>
          <a:p>
            <a:r>
              <a:rPr lang="en-US" dirty="0" smtClean="0"/>
              <a:t>The Docker daemon and the </a:t>
            </a:r>
            <a:r>
              <a:rPr lang="en-US" dirty="0"/>
              <a:t>D</a:t>
            </a:r>
            <a:r>
              <a:rPr lang="en-US" dirty="0" smtClean="0"/>
              <a:t>ocker client can be configured via configuration files and command line options</a:t>
            </a:r>
            <a:endParaRPr lang="en-US" dirty="0"/>
          </a:p>
          <a:p>
            <a:r>
              <a:rPr lang="en-US" dirty="0" smtClean="0"/>
              <a:t>Docker containers are described by metadata displayed by </a:t>
            </a:r>
            <a:r>
              <a:rPr lang="en-US" i="1" dirty="0" err="1" smtClean="0"/>
              <a:t>docker</a:t>
            </a:r>
            <a:r>
              <a:rPr lang="en-US" i="1" dirty="0" smtClean="0"/>
              <a:t> inspect</a:t>
            </a:r>
            <a:endParaRPr lang="en-US" i="1" dirty="0"/>
          </a:p>
          <a:p>
            <a:r>
              <a:rPr lang="en-US" dirty="0" smtClean="0"/>
              <a:t>Containers can be passed environment variables on the command line or via a file</a:t>
            </a:r>
          </a:p>
          <a:p>
            <a:r>
              <a:rPr lang="en-US" dirty="0" smtClean="0"/>
              <a:t>Docker containers process signals and the </a:t>
            </a:r>
            <a:r>
              <a:rPr lang="en-US" i="1" dirty="0" err="1" smtClean="0"/>
              <a:t>docker</a:t>
            </a:r>
            <a:r>
              <a:rPr lang="en-US" i="1" dirty="0" smtClean="0"/>
              <a:t> kill </a:t>
            </a:r>
            <a:r>
              <a:rPr lang="en-US" dirty="0" smtClean="0"/>
              <a:t>command can be used to send signals to a container’s PID 1</a:t>
            </a:r>
          </a:p>
          <a:p>
            <a:r>
              <a:rPr lang="en-US" dirty="0" smtClean="0"/>
              <a:t>Docker produces events corresponding to most container state changes</a:t>
            </a:r>
            <a:endParaRPr lang="en-US" dirty="0"/>
          </a:p>
          <a:p>
            <a:r>
              <a:rPr lang="en-US" dirty="0" smtClean="0"/>
              <a:t>Users can establish </a:t>
            </a:r>
            <a:r>
              <a:rPr lang="en-US" dirty="0"/>
              <a:t>container restart </a:t>
            </a:r>
            <a:r>
              <a:rPr lang="en-US" dirty="0" smtClean="0"/>
              <a:t>policies to ensure failed containers are restarted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7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/>
              <a:t>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769833"/>
            <a:ext cx="6934200" cy="3539527"/>
          </a:xfrm>
        </p:spPr>
        <p:txBody>
          <a:bodyPr/>
          <a:lstStyle/>
          <a:p>
            <a:r>
              <a:rPr lang="en-US" dirty="0" smtClean="0"/>
              <a:t>Containers, under the hood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4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6082"/>
            <a:ext cx="7315200" cy="1154097"/>
          </a:xfrm>
        </p:spPr>
        <p:txBody>
          <a:bodyPr/>
          <a:lstStyle/>
          <a:p>
            <a:r>
              <a:rPr lang="en-US" dirty="0" smtClean="0"/>
              <a:t>Largest container fallacy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7315200" cy="353952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Containers replace virtual machines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1200" dirty="0"/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Virtual Machines aren’t going anywhere and are the basis for cloud infrastructure globally</a:t>
            </a:r>
          </a:p>
          <a:p>
            <a:pPr lvl="1"/>
            <a:r>
              <a:rPr lang="en-US" dirty="0" smtClean="0"/>
              <a:t>Containers can replace VMs in circumstances where:</a:t>
            </a:r>
          </a:p>
          <a:p>
            <a:pPr lvl="2"/>
            <a:r>
              <a:rPr lang="en-US" dirty="0" smtClean="0"/>
              <a:t>VMs were being used due to lack of alternatives for application packaging</a:t>
            </a:r>
          </a:p>
          <a:p>
            <a:pPr lvl="2"/>
            <a:r>
              <a:rPr lang="en-US" dirty="0" smtClean="0"/>
              <a:t>VMs were being used for process isolation wherein the constituent processes all run on Linux in a single tenant environment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19400" y="5943600"/>
            <a:ext cx="6096000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If the only tool you have is a hammer, everything looks like a nail.</a:t>
            </a:r>
          </a:p>
          <a:p>
            <a:r>
              <a:rPr lang="en-US" sz="1400" i="1" dirty="0"/>
              <a:t>-- Abraham Maslow</a:t>
            </a:r>
          </a:p>
        </p:txBody>
      </p:sp>
    </p:spTree>
    <p:extLst>
      <p:ext uri="{BB962C8B-B14F-4D97-AF65-F5344CB8AC3E}">
        <p14:creationId xmlns:p14="http://schemas.microsoft.com/office/powerpoint/2010/main" val="320135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521"/>
            <a:ext cx="7315200" cy="897446"/>
          </a:xfrm>
        </p:spPr>
        <p:txBody>
          <a:bodyPr/>
          <a:lstStyle/>
          <a:p>
            <a:r>
              <a:rPr lang="en-US" dirty="0" smtClean="0"/>
              <a:t>VMs and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5409760" cy="21261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VM</a:t>
            </a:r>
          </a:p>
          <a:p>
            <a:pPr lvl="1"/>
            <a:r>
              <a:rPr lang="en-US" dirty="0" smtClean="0"/>
              <a:t>A </a:t>
            </a:r>
            <a:r>
              <a:rPr lang="en-US" u="sng" dirty="0" smtClean="0"/>
              <a:t>virtual machine</a:t>
            </a:r>
            <a:r>
              <a:rPr lang="en-US" dirty="0" smtClean="0"/>
              <a:t> for operating systems</a:t>
            </a:r>
          </a:p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A virtual </a:t>
            </a:r>
            <a:r>
              <a:rPr lang="en-US" u="sng" dirty="0" smtClean="0"/>
              <a:t>operating system</a:t>
            </a:r>
            <a:r>
              <a:rPr lang="en-US" dirty="0" smtClean="0"/>
              <a:t> for applications</a:t>
            </a:r>
          </a:p>
          <a:p>
            <a:r>
              <a:rPr lang="en-US" dirty="0" smtClean="0"/>
              <a:t>These are not mutually exclusive and many environments become optimal when properly combining both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Copyright 2013-2016, RX-M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D0A-6774-4124-AA4A-EC1B6F1EDCB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15001" y="1219200"/>
            <a:ext cx="2819400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Containers supply only the executables and library interfaces necessary to mimic the application dependent aspects of a Linux distribution (Ubuntu, RHEL, SUSE, etc.), leveraging the fact that all Linux systems use the same underlying kernel</a:t>
            </a:r>
            <a:endParaRPr lang="en-US" sz="1400" dirty="0"/>
          </a:p>
        </p:txBody>
      </p:sp>
      <p:pic>
        <p:nvPicPr>
          <p:cNvPr id="3074" name="Picture 2" descr="http://2eof2j3oc7is20vt9q3g7tlo5xe.wpengine.netdna-cdn.com/wp-content/uploads/2014/08/ibm-various-virtual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112" y="3124200"/>
            <a:ext cx="7913288" cy="36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62000" y="3276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Source: IBM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3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94542</TotalTime>
  <Words>8157</Words>
  <Application>Microsoft Macintosh PowerPoint</Application>
  <PresentationFormat>On-screen Show (4:3)</PresentationFormat>
  <Paragraphs>1329</Paragraphs>
  <Slides>75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Calibri</vt:lpstr>
      <vt:lpstr>Consolas</vt:lpstr>
      <vt:lpstr>Courier New</vt:lpstr>
      <vt:lpstr>Wingdings</vt:lpstr>
      <vt:lpstr>Arial</vt:lpstr>
      <vt:lpstr>Perspective</vt:lpstr>
      <vt:lpstr>Docker Foundation</vt:lpstr>
      <vt:lpstr>RX-M Cloud Native Training</vt:lpstr>
      <vt:lpstr>Docker &amp; Containers</vt:lpstr>
      <vt:lpstr>1: Container Overview </vt:lpstr>
      <vt:lpstr>Objectives</vt:lpstr>
      <vt:lpstr>What is Docker?</vt:lpstr>
      <vt:lpstr>What is a container?</vt:lpstr>
      <vt:lpstr>Largest container fallacy</vt:lpstr>
      <vt:lpstr>VMs and Containers</vt:lpstr>
      <vt:lpstr>VMs, why do I care?</vt:lpstr>
      <vt:lpstr>The killer feature of Docker:</vt:lpstr>
      <vt:lpstr>Containers,  why do I care?</vt:lpstr>
      <vt:lpstr>Encapsulation</vt:lpstr>
      <vt:lpstr>The second killer feature of Docker:</vt:lpstr>
      <vt:lpstr>Scaling Events &amp; Restart</vt:lpstr>
      <vt:lpstr>Inter Service Communications</vt:lpstr>
      <vt:lpstr>Docker Installation</vt:lpstr>
      <vt:lpstr>Docker on the Desktop</vt:lpstr>
      <vt:lpstr>Docker Alternatives</vt:lpstr>
      <vt:lpstr>Docker Dependencies</vt:lpstr>
      <vt:lpstr>Summary</vt:lpstr>
      <vt:lpstr>VMs</vt:lpstr>
      <vt:lpstr>2: Container Basics </vt:lpstr>
      <vt:lpstr>Objectives</vt:lpstr>
      <vt:lpstr>Microservices and Containers</vt:lpstr>
      <vt:lpstr>The Shipping Container Analogy</vt:lpstr>
      <vt:lpstr>Core Docker Components</vt:lpstr>
      <vt:lpstr>Container Lifecycle Control</vt:lpstr>
      <vt:lpstr>Running Containers</vt:lpstr>
      <vt:lpstr>The Docker Hub</vt:lpstr>
      <vt:lpstr>Exploring a Centos Container</vt:lpstr>
      <vt:lpstr>Container Isolation</vt:lpstr>
      <vt:lpstr>Listing Containers</vt:lpstr>
      <vt:lpstr>Filtering Container Lists</vt:lpstr>
      <vt:lpstr>Filtering ancestry</vt:lpstr>
      <vt:lpstr>Filtering with labels</vt:lpstr>
      <vt:lpstr>Formatting ps output</vt:lpstr>
      <vt:lpstr>Removing Containers</vt:lpstr>
      <vt:lpstr>Summary</vt:lpstr>
      <vt:lpstr>Lab 2</vt:lpstr>
      <vt:lpstr>3: Controlling Containers </vt:lpstr>
      <vt:lpstr>Objectives</vt:lpstr>
      <vt:lpstr>Creating Containers</vt:lpstr>
      <vt:lpstr>Copying to/from Containers</vt:lpstr>
      <vt:lpstr>Container Size</vt:lpstr>
      <vt:lpstr>Controlling Containers</vt:lpstr>
      <vt:lpstr>Attach</vt:lpstr>
      <vt:lpstr>Types of Containers</vt:lpstr>
      <vt:lpstr>Containers as Services</vt:lpstr>
      <vt:lpstr>Container Logs</vt:lpstr>
      <vt:lpstr>Pause and Unpause</vt:lpstr>
      <vt:lpstr>Exec</vt:lpstr>
      <vt:lpstr>Top</vt:lpstr>
      <vt:lpstr>Stats</vt:lpstr>
      <vt:lpstr>Summary</vt:lpstr>
      <vt:lpstr>Lab 3</vt:lpstr>
      <vt:lpstr>4: Advanced Container Operations </vt:lpstr>
      <vt:lpstr>Objectives</vt:lpstr>
      <vt:lpstr>Container &amp; Docker Timeline</vt:lpstr>
      <vt:lpstr>Container Standardization</vt:lpstr>
      <vt:lpstr>Container Enablers</vt:lpstr>
      <vt:lpstr>Container Tools Source</vt:lpstr>
      <vt:lpstr>Docker Daemon</vt:lpstr>
      <vt:lpstr>Docker Client</vt:lpstr>
      <vt:lpstr>CLI Config File</vt:lpstr>
      <vt:lpstr>Inspect</vt:lpstr>
      <vt:lpstr>Top Level Metadata Keys</vt:lpstr>
      <vt:lpstr>Particularly useful metadata</vt:lpstr>
      <vt:lpstr>Environment Variables</vt:lpstr>
      <vt:lpstr>Sending signals and waiting for Containers</vt:lpstr>
      <vt:lpstr>Signals</vt:lpstr>
      <vt:lpstr>Restart policies</vt:lpstr>
      <vt:lpstr>Docker Engine events</vt:lpstr>
      <vt:lpstr>Summary</vt:lpstr>
      <vt:lpstr>Lab 4</vt:lpstr>
    </vt:vector>
  </TitlesOfParts>
  <Company>RX-M, LLC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RX-M LLC</dc:creator>
  <cp:lastModifiedBy>Ronald Petty</cp:lastModifiedBy>
  <cp:revision>4129</cp:revision>
  <dcterms:created xsi:type="dcterms:W3CDTF">2013-02-28T05:35:21Z</dcterms:created>
  <dcterms:modified xsi:type="dcterms:W3CDTF">2016-11-06T03:02:37Z</dcterms:modified>
</cp:coreProperties>
</file>